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362" r:id="rId4"/>
    <p:sldId id="360" r:id="rId5"/>
    <p:sldId id="306" r:id="rId6"/>
    <p:sldId id="352" r:id="rId7"/>
    <p:sldId id="357" r:id="rId8"/>
    <p:sldId id="355" r:id="rId9"/>
    <p:sldId id="336" r:id="rId10"/>
    <p:sldId id="359" r:id="rId11"/>
    <p:sldId id="358" r:id="rId12"/>
    <p:sldId id="363" r:id="rId13"/>
    <p:sldId id="367" r:id="rId14"/>
    <p:sldId id="366" r:id="rId15"/>
    <p:sldId id="364" r:id="rId16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99"/>
    <a:srgbClr val="D60093"/>
    <a:srgbClr val="6600CC"/>
    <a:srgbClr val="66FFFF"/>
    <a:srgbClr val="FFFF99"/>
    <a:srgbClr val="008000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1"/>
    <p:restoredTop sz="94623"/>
  </p:normalViewPr>
  <p:slideViewPr>
    <p:cSldViewPr showGuides="1">
      <p:cViewPr>
        <p:scale>
          <a:sx n="89" d="100"/>
          <a:sy n="89" d="100"/>
        </p:scale>
        <p:origin x="180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52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13EBA8D-2F53-4FCB-90FE-53523EA1120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658042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25DF2-E5A5-4DDA-BA07-92155AD59871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92AD1-25C5-4F5D-A3F1-C7FFDCB01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280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25DF2-E5A5-4DDA-BA07-92155AD59871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92AD1-25C5-4F5D-A3F1-C7FFDCB01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843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25DF2-E5A5-4DDA-BA07-92155AD59871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92AD1-25C5-4F5D-A3F1-C7FFDCB01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87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25DF2-E5A5-4DDA-BA07-92155AD59871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92AD1-25C5-4F5D-A3F1-C7FFDCB01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674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25DF2-E5A5-4DDA-BA07-92155AD59871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92AD1-25C5-4F5D-A3F1-C7FFDCB01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91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25DF2-E5A5-4DDA-BA07-92155AD59871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92AD1-25C5-4F5D-A3F1-C7FFDCB01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7563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25DF2-E5A5-4DDA-BA07-92155AD59871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92AD1-25C5-4F5D-A3F1-C7FFDCB01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1791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25DF2-E5A5-4DDA-BA07-92155AD59871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92AD1-25C5-4F5D-A3F1-C7FFDCB01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450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25DF2-E5A5-4DDA-BA07-92155AD59871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92AD1-25C5-4F5D-A3F1-C7FFDCB01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5755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25DF2-E5A5-4DDA-BA07-92155AD59871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92AD1-25C5-4F5D-A3F1-C7FFDCB01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767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25DF2-E5A5-4DDA-BA07-92155AD59871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92AD1-25C5-4F5D-A3F1-C7FFDCB01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181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25DF2-E5A5-4DDA-BA07-92155AD59871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92AD1-25C5-4F5D-A3F1-C7FFDCB01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240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file:///D:\Rong%20va%20ca\Ca-Vang-Boi(2).mp3" TargetMode="External"/><Relationship Id="rId7" Type="http://schemas.openxmlformats.org/officeDocument/2006/relationships/image" Target="../media/image11.png"/><Relationship Id="rId2" Type="http://schemas.openxmlformats.org/officeDocument/2006/relationships/audio" Target="file:///D:\QueHuong-PhuongMyChi-2675754_hq.mp3" TargetMode="External"/><Relationship Id="rId1" Type="http://schemas.microsoft.com/office/2007/relationships/media" Target="file:///D:\QueHuong-PhuongMyChi-2675754_hq.mp3" TargetMode="External"/><Relationship Id="rId6" Type="http://schemas.openxmlformats.org/officeDocument/2006/relationships/image" Target="../media/image18.jpeg"/><Relationship Id="rId5" Type="http://schemas.openxmlformats.org/officeDocument/2006/relationships/slideLayout" Target="../slideLayouts/slideLayout7.xml"/><Relationship Id="rId4" Type="http://schemas.openxmlformats.org/officeDocument/2006/relationships/audio" Target="file:///D:\Rong%20va%20ca\Ca-Vang-Boi(2).mp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file:///D:\Rong%20va%20ca\Ca-Vang-Boi(2).mp3" TargetMode="External"/><Relationship Id="rId7" Type="http://schemas.openxmlformats.org/officeDocument/2006/relationships/image" Target="../media/image11.png"/><Relationship Id="rId2" Type="http://schemas.openxmlformats.org/officeDocument/2006/relationships/audio" Target="file:///D:\QueHuong-PhuongMyChi-2675754_hq.mp3" TargetMode="External"/><Relationship Id="rId1" Type="http://schemas.microsoft.com/office/2007/relationships/media" Target="file:///D:\QueHuong-PhuongMyChi-2675754_hq.mp3" TargetMode="External"/><Relationship Id="rId6" Type="http://schemas.openxmlformats.org/officeDocument/2006/relationships/image" Target="../media/image18.jpeg"/><Relationship Id="rId5" Type="http://schemas.openxmlformats.org/officeDocument/2006/relationships/slideLayout" Target="../slideLayouts/slideLayout7.xml"/><Relationship Id="rId4" Type="http://schemas.openxmlformats.org/officeDocument/2006/relationships/audio" Target="file:///D:\Rong%20va%20ca\Ca-Vang-Boi(2).mp3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media" Target="file:///D:\Rong%20va%20ca\Ca-Vang-Boi(2).mp3" TargetMode="External"/><Relationship Id="rId7" Type="http://schemas.openxmlformats.org/officeDocument/2006/relationships/image" Target="../media/image11.png"/><Relationship Id="rId2" Type="http://schemas.openxmlformats.org/officeDocument/2006/relationships/audio" Target="file:///D:\QueHuong-PhuongMyChi-2675754_hq.mp3" TargetMode="External"/><Relationship Id="rId1" Type="http://schemas.microsoft.com/office/2007/relationships/media" Target="file:///D:\QueHuong-PhuongMyChi-2675754_hq.mp3" TargetMode="External"/><Relationship Id="rId6" Type="http://schemas.openxmlformats.org/officeDocument/2006/relationships/image" Target="../media/image18.jpeg"/><Relationship Id="rId5" Type="http://schemas.openxmlformats.org/officeDocument/2006/relationships/slideLayout" Target="../slideLayouts/slideLayout7.xml"/><Relationship Id="rId4" Type="http://schemas.openxmlformats.org/officeDocument/2006/relationships/audio" Target="file:///D:\Rong%20va%20ca\Ca-Vang-Boi(2).mp3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GIF"/><Relationship Id="rId12" Type="http://schemas.openxmlformats.org/officeDocument/2006/relationships/image" Target="../media/image10.png"/><Relationship Id="rId2" Type="http://schemas.openxmlformats.org/officeDocument/2006/relationships/audio" Target="file:///D:\Rong%20va%20ca\Ca-Vang-Boi(2).mp3" TargetMode="External"/><Relationship Id="rId1" Type="http://schemas.microsoft.com/office/2007/relationships/media" Target="file:///D:\Rong%20va%20ca\Ca-Vang-Boi(2).mp3" TargetMode="Externa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GIF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D:\Rong%20va%20ca\Ca-Vang-Boi(2).mp3" TargetMode="External"/><Relationship Id="rId1" Type="http://schemas.microsoft.com/office/2007/relationships/media" Target="file:///D:\Rong%20va%20ca\Ca-Vang-Boi(2).mp3" TargetMode="External"/><Relationship Id="rId6" Type="http://schemas.openxmlformats.org/officeDocument/2006/relationships/image" Target="../media/image8.GIF"/><Relationship Id="rId5" Type="http://schemas.openxmlformats.org/officeDocument/2006/relationships/image" Target="../media/image11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57251"/>
            <a:ext cx="6858000" cy="666206"/>
          </a:xfrm>
        </p:spPr>
        <p:txBody>
          <a:bodyPr>
            <a:noAutofit/>
          </a:bodyPr>
          <a:lstStyle/>
          <a:p>
            <a:br>
              <a:rPr lang="en-US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1957" y="2590013"/>
            <a:ext cx="7240088" cy="2822330"/>
          </a:xfrm>
        </p:spPr>
        <p:txBody>
          <a:bodyPr>
            <a:normAutofit/>
          </a:bodyPr>
          <a:lstStyle/>
          <a:p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PHÁT TRIỂN NGÔN NGỮ</a:t>
            </a:r>
          </a:p>
          <a:p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ĐỘNG VẬT</a:t>
            </a:r>
            <a:endParaRPr lang="en-US" altLang="en-US" sz="2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LQVH: Thơ “ Rong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US" altLang="en-US" sz="225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2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5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2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 </a:t>
            </a:r>
            <a:r>
              <a:rPr lang="en-US" altLang="en-US" sz="225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22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5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Ktla</a:t>
            </a:r>
            <a:endParaRPr lang="en-US" altLang="en-US" sz="225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25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2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5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2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3 - 4 </a:t>
            </a:r>
            <a:r>
              <a:rPr lang="en-US" altLang="en-US" sz="225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225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2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25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2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5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en-US" sz="22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04/04/2025</a:t>
            </a:r>
          </a:p>
          <a:p>
            <a:pPr algn="l"/>
            <a:r>
              <a:rPr lang="en-US" altLang="en-US" sz="22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817620" y="1268730"/>
            <a:ext cx="150876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DEB051F-9898-347F-79C7-BF465D922D98}"/>
              </a:ext>
            </a:extLst>
          </p:cNvPr>
          <p:cNvSpPr txBox="1"/>
          <p:nvPr/>
        </p:nvSpPr>
        <p:spPr>
          <a:xfrm>
            <a:off x="2133600" y="387057"/>
            <a:ext cx="4572000" cy="8032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 THỊ XÃ BUÔN HỒ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MG BÚP SEN XANH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441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/>
          <p:nvPr/>
        </p:nvSpPr>
        <p:spPr>
          <a:xfrm>
            <a:off x="6346825" y="685800"/>
            <a:ext cx="2057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Phạm Hổ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67" name="Rectangle 5"/>
          <p:cNvSpPr/>
          <p:nvPr/>
        </p:nvSpPr>
        <p:spPr>
          <a:xfrm>
            <a:off x="152400" y="1295400"/>
            <a:ext cx="8991600" cy="5562600"/>
          </a:xfrm>
          <a:prstGeom prst="rect">
            <a:avLst/>
          </a:prstGeom>
          <a:noFill/>
          <a:ln w="76200" cap="flat" cmpd="tri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26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371600"/>
            <a:ext cx="6096000" cy="548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9" name="Text Box 9"/>
          <p:cNvSpPr txBox="1"/>
          <p:nvPr/>
        </p:nvSpPr>
        <p:spPr>
          <a:xfrm>
            <a:off x="228600" y="1524000"/>
            <a:ext cx="3429000" cy="4340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cô rong xanh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Đẹp như tơ nhuộm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Giữa hồ nước trong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Nhẹ nh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uốn lượn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đ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cá nhỏ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Đuôi đỏ lụa hồng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Quanh cô rong đẹp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Múa l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văn công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icture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WordArt 3"/>
          <p:cNvSpPr>
            <a:spLocks noTextEdit="1"/>
          </p:cNvSpPr>
          <p:nvPr/>
        </p:nvSpPr>
        <p:spPr>
          <a:xfrm>
            <a:off x="1143000" y="1447800"/>
            <a:ext cx="6705600" cy="32766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3600" b="1" dirty="0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HOẠT ĐỘNG 3: TRÒ CHƠI</a:t>
            </a:r>
          </a:p>
        </p:txBody>
      </p:sp>
      <p:pic>
        <p:nvPicPr>
          <p:cNvPr id="26628" name="QueHuong-PhuongMyChi-2675754_hq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886200" y="4876800"/>
            <a:ext cx="533400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9" name="Ca-Vang-Boi(2)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94408" fill="hold"/>
                                        <p:tgtEl>
                                          <p:spTgt spid="266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95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15342" fill="hold"/>
                                        <p:tgtEl>
                                          <p:spTgt spid="266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28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2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CE70C4-6A3D-6ED7-67DF-BF58C5DADC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icture2">
            <a:extLst>
              <a:ext uri="{FF2B5EF4-FFF2-40B4-BE49-F238E27FC236}">
                <a16:creationId xmlns:a16="http://schemas.microsoft.com/office/drawing/2014/main" id="{06233EAA-CA02-CEC6-B806-C8E959816F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8" name="QueHuong-PhuongMyChi-2675754_hq.mp3">
            <a:hlinkClick r:id="" action="ppaction://media"/>
            <a:extLst>
              <a:ext uri="{FF2B5EF4-FFF2-40B4-BE49-F238E27FC236}">
                <a16:creationId xmlns:a16="http://schemas.microsoft.com/office/drawing/2014/main" id="{164CD1F9-5A8A-5157-5163-8C0D6BDE2BFB}"/>
              </a:ext>
            </a:extLst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886200" y="4876800"/>
            <a:ext cx="533400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9" name="Ca-Vang-Boi(2).mp3">
            <a:hlinkClick r:id="" action="ppaction://media"/>
            <a:extLst>
              <a:ext uri="{FF2B5EF4-FFF2-40B4-BE49-F238E27FC236}">
                <a16:creationId xmlns:a16="http://schemas.microsoft.com/office/drawing/2014/main" id="{87FF521B-6A8E-3F60-EAF9-DD72AA0C6ADC}"/>
              </a:ext>
            </a:extLst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8F8B998-B151-EAAB-1E93-92BCB284AE72}"/>
              </a:ext>
            </a:extLst>
          </p:cNvPr>
          <p:cNvSpPr txBox="1"/>
          <p:nvPr/>
        </p:nvSpPr>
        <p:spPr>
          <a:xfrm>
            <a:off x="609600" y="1372607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</a:rPr>
              <a:t>Trò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chơi</a:t>
            </a:r>
            <a:r>
              <a:rPr lang="en-US" sz="5400" b="1" dirty="0">
                <a:solidFill>
                  <a:srgbClr val="FF0000"/>
                </a:solidFill>
              </a:rPr>
              <a:t>: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</a:t>
            </a:r>
            <a:r>
              <a:rPr lang="en-US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05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408" fill="hold"/>
                                        <p:tgtEl>
                                          <p:spTgt spid="266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94408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5342" fill="hold"/>
                                        <p:tgtEl>
                                          <p:spTgt spid="266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28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2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EA8D13-42C6-ACFD-46D2-191E171FD7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icture2">
            <a:extLst>
              <a:ext uri="{FF2B5EF4-FFF2-40B4-BE49-F238E27FC236}">
                <a16:creationId xmlns:a16="http://schemas.microsoft.com/office/drawing/2014/main" id="{0C610B6C-ACE4-7C48-019B-364CF6571A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8" name="QueHuong-PhuongMyChi-2675754_hq.mp3">
            <a:hlinkClick r:id="" action="ppaction://media"/>
            <a:extLst>
              <a:ext uri="{FF2B5EF4-FFF2-40B4-BE49-F238E27FC236}">
                <a16:creationId xmlns:a16="http://schemas.microsoft.com/office/drawing/2014/main" id="{07D1405C-33B7-A2A1-1427-F4D27BAE7887}"/>
              </a:ext>
            </a:extLst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886200" y="4876800"/>
            <a:ext cx="533400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9" name="Ca-Vang-Boi(2).mp3">
            <a:hlinkClick r:id="" action="ppaction://media"/>
            <a:extLst>
              <a:ext uri="{FF2B5EF4-FFF2-40B4-BE49-F238E27FC236}">
                <a16:creationId xmlns:a16="http://schemas.microsoft.com/office/drawing/2014/main" id="{6FA82195-A1AC-9527-76B8-08F57D045C3A}"/>
              </a:ext>
            </a:extLst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1290F8-C72E-B901-A9FA-2171EB6A01A4}"/>
              </a:ext>
            </a:extLst>
          </p:cNvPr>
          <p:cNvSpPr txBox="1"/>
          <p:nvPr/>
        </p:nvSpPr>
        <p:spPr>
          <a:xfrm>
            <a:off x="1371600" y="2514600"/>
            <a:ext cx="670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rgbClr val="00B0F0"/>
                </a:solidFill>
              </a:rPr>
              <a:t>Trò chơi : Gắn tranh theo nội </a:t>
            </a:r>
            <a:r>
              <a:rPr lang="en-US" sz="4000" dirty="0">
                <a:solidFill>
                  <a:srgbClr val="00B0F0"/>
                </a:solidFill>
              </a:rPr>
              <a:t>              </a:t>
            </a:r>
            <a:r>
              <a:rPr lang="vi-VN" sz="4000" dirty="0">
                <a:solidFill>
                  <a:srgbClr val="00B0F0"/>
                </a:solidFill>
              </a:rPr>
              <a:t>dung bài thơ.</a:t>
            </a:r>
            <a:endParaRPr lang="en-US" sz="4000" dirty="0">
              <a:solidFill>
                <a:srgbClr val="00B0F0"/>
              </a:solidFill>
              <a:latin typeface=".VnTifani Heavy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79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408" fill="hold"/>
                                        <p:tgtEl>
                                          <p:spTgt spid="266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94408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5342" fill="hold"/>
                                        <p:tgtEl>
                                          <p:spTgt spid="266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28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2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z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1" name="Text Box 3"/>
          <p:cNvSpPr txBox="1"/>
          <p:nvPr/>
        </p:nvSpPr>
        <p:spPr>
          <a:xfrm>
            <a:off x="685800" y="2514600"/>
            <a:ext cx="7772400" cy="1323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8000" dirty="0">
                <a:solidFill>
                  <a:srgbClr val="FF3300"/>
                </a:solidFill>
                <a:latin typeface=".VnAristote" panose="020B7200000000000000" pitchFamily="34" charset="0"/>
              </a:rPr>
              <a:t>Xin chµo t¹m biÖt</a:t>
            </a:r>
          </a:p>
        </p:txBody>
      </p:sp>
      <p:sp>
        <p:nvSpPr>
          <p:cNvPr id="13316" name="WordArt 4"/>
          <p:cNvSpPr>
            <a:spLocks noTextEdit="1"/>
          </p:cNvSpPr>
          <p:nvPr/>
        </p:nvSpPr>
        <p:spPr>
          <a:xfrm>
            <a:off x="914400" y="533400"/>
            <a:ext cx="7239000" cy="1484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Kính chúc các cô sức khỏe dồi dào</a:t>
            </a:r>
          </a:p>
        </p:txBody>
      </p:sp>
      <p:pic>
        <p:nvPicPr>
          <p:cNvPr id="13317" name="Picture 5" descr="061019_funi_dec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4648200"/>
            <a:ext cx="7620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8" name="Picture 6" descr="061019_funi_dec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533400"/>
            <a:ext cx="7620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9" name="Picture 7" descr="061019_funi_dec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0"/>
            <a:ext cx="7620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0" name="Picture 1" descr="bb dam ruot.gif"/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5150" y="3733800"/>
            <a:ext cx="1492250" cy="2590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76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0" tmFilter="0, 0; .2, .5; .8, .5; 1, 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0" autoRev="1" fill="hold"/>
                                        <p:tgtEl>
                                          <p:spTgt spid="133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endParaRPr lang="en-US" altLang="en-US" dirty="0"/>
          </a:p>
        </p:txBody>
      </p:sp>
      <p:sp>
        <p:nvSpPr>
          <p:cNvPr id="4099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endParaRPr lang="en-US" altLang="en-US" dirty="0"/>
          </a:p>
        </p:txBody>
      </p:sp>
      <p:sp>
        <p:nvSpPr>
          <p:cNvPr id="4100" name="Rectangle 4" descr="Water droplets"/>
          <p:cNvSpPr/>
          <p:nvPr/>
        </p:nvSpPr>
        <p:spPr>
          <a:xfrm>
            <a:off x="12700" y="0"/>
            <a:ext cx="9144000" cy="6858000"/>
          </a:xfrm>
          <a:prstGeom prst="rect">
            <a:avLst/>
          </a:prstGeom>
          <a:blipFill rotWithShape="1">
            <a:blip r:embed="rId4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pic>
        <p:nvPicPr>
          <p:cNvPr id="25605" name="Picture 5" descr="Picture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00" y="0"/>
            <a:ext cx="9142413" cy="68564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5606" name="Group 6"/>
          <p:cNvGrpSpPr/>
          <p:nvPr/>
        </p:nvGrpSpPr>
        <p:grpSpPr>
          <a:xfrm>
            <a:off x="12700" y="12700"/>
            <a:ext cx="9144000" cy="6858000"/>
            <a:chOff x="0" y="0"/>
            <a:chExt cx="5760" cy="4320"/>
          </a:xfrm>
        </p:grpSpPr>
        <p:grpSp>
          <p:nvGrpSpPr>
            <p:cNvPr id="4108" name="Group 7"/>
            <p:cNvGrpSpPr/>
            <p:nvPr/>
          </p:nvGrpSpPr>
          <p:grpSpPr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4111" name="Group 8"/>
              <p:cNvGrpSpPr/>
              <p:nvPr/>
            </p:nvGrpSpPr>
            <p:grpSpPr>
              <a:xfrm>
                <a:off x="0" y="0"/>
                <a:ext cx="5760" cy="4320"/>
                <a:chOff x="0" y="0"/>
                <a:chExt cx="5760" cy="4320"/>
              </a:xfrm>
            </p:grpSpPr>
            <p:pic>
              <p:nvPicPr>
                <p:cNvPr id="4163" name="Picture 9" descr="Picture1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0" y="0"/>
                  <a:ext cx="5760" cy="432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164" name="Picture 10" descr="partly_sunny_mc"/>
                <p:cNvPicPr>
                  <a:picLocks noChangeAspect="1"/>
                </p:cNvPicPr>
                <p:nvPr/>
              </p:nvPicPr>
              <p:blipFill>
                <a:blip r:embed="rId7">
                  <a:lum bright="6000"/>
                </a:blip>
                <a:stretch>
                  <a:fillRect/>
                </a:stretch>
              </p:blipFill>
              <p:spPr>
                <a:xfrm>
                  <a:off x="0" y="0"/>
                  <a:ext cx="2304" cy="144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165" name="Picture 11" descr="FLOWERS5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344" y="3552"/>
                  <a:ext cx="871" cy="7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166" name="Picture 12" descr="H0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820" y="3408"/>
                  <a:ext cx="852" cy="91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167" name="Picture 13" descr="FLOWERS5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888" y="3552"/>
                  <a:ext cx="871" cy="7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168" name="Picture 14" descr="FLOWERS5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76" y="2880"/>
                  <a:ext cx="871" cy="7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169" name="Picture 15" descr="H0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20" y="2976"/>
                  <a:ext cx="852" cy="91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170" name="Picture 16" descr="101612agqzreqyft"/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744" y="1824"/>
                  <a:ext cx="1872" cy="134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  <p:pic>
            <p:nvPicPr>
              <p:cNvPr id="4112" name="Picture 17" descr="Picture36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14" y="1392"/>
                <a:ext cx="1538" cy="182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4113" name="Group 18"/>
              <p:cNvGrpSpPr/>
              <p:nvPr/>
            </p:nvGrpSpPr>
            <p:grpSpPr>
              <a:xfrm>
                <a:off x="4024" y="192"/>
                <a:ext cx="432" cy="336"/>
                <a:chOff x="576" y="1392"/>
                <a:chExt cx="1488" cy="1200"/>
              </a:xfrm>
            </p:grpSpPr>
            <p:sp>
              <p:nvSpPr>
                <p:cNvPr id="4157" name="Oval 19"/>
                <p:cNvSpPr/>
                <p:nvPr/>
              </p:nvSpPr>
              <p:spPr>
                <a:xfrm>
                  <a:off x="1056" y="206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58" name="Oval 20"/>
                <p:cNvSpPr/>
                <p:nvPr/>
              </p:nvSpPr>
              <p:spPr>
                <a:xfrm>
                  <a:off x="1440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59" name="Oval 21"/>
                <p:cNvSpPr/>
                <p:nvPr/>
              </p:nvSpPr>
              <p:spPr>
                <a:xfrm>
                  <a:off x="1152" y="1392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60" name="Oval 22"/>
                <p:cNvSpPr/>
                <p:nvPr/>
              </p:nvSpPr>
              <p:spPr>
                <a:xfrm>
                  <a:off x="768" y="1440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61" name="Oval 23"/>
                <p:cNvSpPr/>
                <p:nvPr/>
              </p:nvSpPr>
              <p:spPr>
                <a:xfrm>
                  <a:off x="576" y="182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62" name="Oval 24"/>
                <p:cNvSpPr/>
                <p:nvPr/>
              </p:nvSpPr>
              <p:spPr>
                <a:xfrm>
                  <a:off x="1008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</p:grpSp>
          <p:grpSp>
            <p:nvGrpSpPr>
              <p:cNvPr id="4114" name="Group 25"/>
              <p:cNvGrpSpPr/>
              <p:nvPr/>
            </p:nvGrpSpPr>
            <p:grpSpPr>
              <a:xfrm>
                <a:off x="4408" y="288"/>
                <a:ext cx="432" cy="336"/>
                <a:chOff x="576" y="1392"/>
                <a:chExt cx="1488" cy="1200"/>
              </a:xfrm>
            </p:grpSpPr>
            <p:sp>
              <p:nvSpPr>
                <p:cNvPr id="4151" name="Oval 26"/>
                <p:cNvSpPr/>
                <p:nvPr/>
              </p:nvSpPr>
              <p:spPr>
                <a:xfrm>
                  <a:off x="1056" y="206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52" name="Oval 27"/>
                <p:cNvSpPr/>
                <p:nvPr/>
              </p:nvSpPr>
              <p:spPr>
                <a:xfrm>
                  <a:off x="1440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53" name="Oval 28"/>
                <p:cNvSpPr/>
                <p:nvPr/>
              </p:nvSpPr>
              <p:spPr>
                <a:xfrm>
                  <a:off x="1152" y="1392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54" name="Oval 29"/>
                <p:cNvSpPr/>
                <p:nvPr/>
              </p:nvSpPr>
              <p:spPr>
                <a:xfrm>
                  <a:off x="768" y="1440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55" name="Oval 30"/>
                <p:cNvSpPr/>
                <p:nvPr/>
              </p:nvSpPr>
              <p:spPr>
                <a:xfrm>
                  <a:off x="576" y="182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56" name="Oval 31"/>
                <p:cNvSpPr/>
                <p:nvPr/>
              </p:nvSpPr>
              <p:spPr>
                <a:xfrm>
                  <a:off x="1008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</p:grpSp>
          <p:grpSp>
            <p:nvGrpSpPr>
              <p:cNvPr id="4115" name="Group 32"/>
              <p:cNvGrpSpPr/>
              <p:nvPr/>
            </p:nvGrpSpPr>
            <p:grpSpPr>
              <a:xfrm>
                <a:off x="4072" y="528"/>
                <a:ext cx="432" cy="336"/>
                <a:chOff x="576" y="1392"/>
                <a:chExt cx="1488" cy="1200"/>
              </a:xfrm>
            </p:grpSpPr>
            <p:sp>
              <p:nvSpPr>
                <p:cNvPr id="4145" name="Oval 33"/>
                <p:cNvSpPr/>
                <p:nvPr/>
              </p:nvSpPr>
              <p:spPr>
                <a:xfrm>
                  <a:off x="1056" y="206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6" name="Oval 34"/>
                <p:cNvSpPr/>
                <p:nvPr/>
              </p:nvSpPr>
              <p:spPr>
                <a:xfrm>
                  <a:off x="1440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7" name="Oval 35"/>
                <p:cNvSpPr/>
                <p:nvPr/>
              </p:nvSpPr>
              <p:spPr>
                <a:xfrm>
                  <a:off x="1152" y="1392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8" name="Oval 36"/>
                <p:cNvSpPr/>
                <p:nvPr/>
              </p:nvSpPr>
              <p:spPr>
                <a:xfrm>
                  <a:off x="768" y="1440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9" name="Oval 37"/>
                <p:cNvSpPr/>
                <p:nvPr/>
              </p:nvSpPr>
              <p:spPr>
                <a:xfrm>
                  <a:off x="576" y="182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50" name="Oval 38"/>
                <p:cNvSpPr/>
                <p:nvPr/>
              </p:nvSpPr>
              <p:spPr>
                <a:xfrm>
                  <a:off x="1008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</p:grpSp>
          <p:grpSp>
            <p:nvGrpSpPr>
              <p:cNvPr id="4116" name="Group 39"/>
              <p:cNvGrpSpPr/>
              <p:nvPr/>
            </p:nvGrpSpPr>
            <p:grpSpPr>
              <a:xfrm>
                <a:off x="4744" y="192"/>
                <a:ext cx="432" cy="336"/>
                <a:chOff x="576" y="1392"/>
                <a:chExt cx="1488" cy="1200"/>
              </a:xfrm>
            </p:grpSpPr>
            <p:sp>
              <p:nvSpPr>
                <p:cNvPr id="4139" name="Oval 40"/>
                <p:cNvSpPr/>
                <p:nvPr/>
              </p:nvSpPr>
              <p:spPr>
                <a:xfrm>
                  <a:off x="1056" y="206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0" name="Oval 41"/>
                <p:cNvSpPr/>
                <p:nvPr/>
              </p:nvSpPr>
              <p:spPr>
                <a:xfrm>
                  <a:off x="1440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1" name="Oval 42"/>
                <p:cNvSpPr/>
                <p:nvPr/>
              </p:nvSpPr>
              <p:spPr>
                <a:xfrm>
                  <a:off x="1152" y="1392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2" name="Oval 43"/>
                <p:cNvSpPr/>
                <p:nvPr/>
              </p:nvSpPr>
              <p:spPr>
                <a:xfrm>
                  <a:off x="768" y="1440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3" name="Oval 44"/>
                <p:cNvSpPr/>
                <p:nvPr/>
              </p:nvSpPr>
              <p:spPr>
                <a:xfrm>
                  <a:off x="576" y="182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4" name="Oval 45"/>
                <p:cNvSpPr/>
                <p:nvPr/>
              </p:nvSpPr>
              <p:spPr>
                <a:xfrm>
                  <a:off x="1008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</p:grpSp>
          <p:grpSp>
            <p:nvGrpSpPr>
              <p:cNvPr id="4117" name="Group 46"/>
              <p:cNvGrpSpPr/>
              <p:nvPr/>
            </p:nvGrpSpPr>
            <p:grpSpPr>
              <a:xfrm>
                <a:off x="3688" y="960"/>
                <a:ext cx="288" cy="240"/>
                <a:chOff x="576" y="1392"/>
                <a:chExt cx="1488" cy="1200"/>
              </a:xfrm>
            </p:grpSpPr>
            <p:sp>
              <p:nvSpPr>
                <p:cNvPr id="4133" name="Oval 47"/>
                <p:cNvSpPr/>
                <p:nvPr/>
              </p:nvSpPr>
              <p:spPr>
                <a:xfrm>
                  <a:off x="1056" y="206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34" name="Oval 48"/>
                <p:cNvSpPr/>
                <p:nvPr/>
              </p:nvSpPr>
              <p:spPr>
                <a:xfrm>
                  <a:off x="1440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35" name="Oval 49"/>
                <p:cNvSpPr/>
                <p:nvPr/>
              </p:nvSpPr>
              <p:spPr>
                <a:xfrm>
                  <a:off x="1152" y="1392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36" name="Oval 50"/>
                <p:cNvSpPr/>
                <p:nvPr/>
              </p:nvSpPr>
              <p:spPr>
                <a:xfrm>
                  <a:off x="768" y="1440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37" name="Oval 51"/>
                <p:cNvSpPr/>
                <p:nvPr/>
              </p:nvSpPr>
              <p:spPr>
                <a:xfrm>
                  <a:off x="576" y="182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38" name="Oval 52"/>
                <p:cNvSpPr/>
                <p:nvPr/>
              </p:nvSpPr>
              <p:spPr>
                <a:xfrm>
                  <a:off x="1008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</p:grpSp>
          <p:grpSp>
            <p:nvGrpSpPr>
              <p:cNvPr id="4118" name="Group 53"/>
              <p:cNvGrpSpPr/>
              <p:nvPr/>
            </p:nvGrpSpPr>
            <p:grpSpPr>
              <a:xfrm>
                <a:off x="4936" y="864"/>
                <a:ext cx="288" cy="240"/>
                <a:chOff x="576" y="1392"/>
                <a:chExt cx="1488" cy="1200"/>
              </a:xfrm>
            </p:grpSpPr>
            <p:sp>
              <p:nvSpPr>
                <p:cNvPr id="4127" name="Oval 54"/>
                <p:cNvSpPr/>
                <p:nvPr/>
              </p:nvSpPr>
              <p:spPr>
                <a:xfrm>
                  <a:off x="1056" y="206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28" name="Oval 55"/>
                <p:cNvSpPr/>
                <p:nvPr/>
              </p:nvSpPr>
              <p:spPr>
                <a:xfrm>
                  <a:off x="1440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29" name="Oval 56"/>
                <p:cNvSpPr/>
                <p:nvPr/>
              </p:nvSpPr>
              <p:spPr>
                <a:xfrm>
                  <a:off x="1152" y="1392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30" name="Oval 57"/>
                <p:cNvSpPr/>
                <p:nvPr/>
              </p:nvSpPr>
              <p:spPr>
                <a:xfrm>
                  <a:off x="768" y="1440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31" name="Oval 58"/>
                <p:cNvSpPr/>
                <p:nvPr/>
              </p:nvSpPr>
              <p:spPr>
                <a:xfrm>
                  <a:off x="576" y="182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32" name="Oval 59"/>
                <p:cNvSpPr/>
                <p:nvPr/>
              </p:nvSpPr>
              <p:spPr>
                <a:xfrm>
                  <a:off x="1008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</p:grpSp>
          <p:grpSp>
            <p:nvGrpSpPr>
              <p:cNvPr id="4119" name="Group 60"/>
              <p:cNvGrpSpPr/>
              <p:nvPr/>
            </p:nvGrpSpPr>
            <p:grpSpPr>
              <a:xfrm>
                <a:off x="5464" y="1104"/>
                <a:ext cx="288" cy="240"/>
                <a:chOff x="576" y="1392"/>
                <a:chExt cx="1488" cy="1200"/>
              </a:xfrm>
            </p:grpSpPr>
            <p:sp>
              <p:nvSpPr>
                <p:cNvPr id="4121" name="Oval 61"/>
                <p:cNvSpPr/>
                <p:nvPr/>
              </p:nvSpPr>
              <p:spPr>
                <a:xfrm>
                  <a:off x="1056" y="206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22" name="Oval 62"/>
                <p:cNvSpPr/>
                <p:nvPr/>
              </p:nvSpPr>
              <p:spPr>
                <a:xfrm>
                  <a:off x="1440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23" name="Oval 63"/>
                <p:cNvSpPr/>
                <p:nvPr/>
              </p:nvSpPr>
              <p:spPr>
                <a:xfrm>
                  <a:off x="1152" y="1392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24" name="Oval 64"/>
                <p:cNvSpPr/>
                <p:nvPr/>
              </p:nvSpPr>
              <p:spPr>
                <a:xfrm>
                  <a:off x="768" y="1440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25" name="Oval 65"/>
                <p:cNvSpPr/>
                <p:nvPr/>
              </p:nvSpPr>
              <p:spPr>
                <a:xfrm>
                  <a:off x="576" y="182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26" name="Oval 66"/>
                <p:cNvSpPr/>
                <p:nvPr/>
              </p:nvSpPr>
              <p:spPr>
                <a:xfrm>
                  <a:off x="1008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</p:grpSp>
          <p:pic>
            <p:nvPicPr>
              <p:cNvPr id="4120" name="Picture 67" descr="101612agqzreqyft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784" y="1200"/>
                <a:ext cx="1872" cy="1344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4109" name="Picture 68" descr="101612agqzreqyft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688" y="672"/>
              <a:ext cx="1872" cy="13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0" name="Picture 69" descr="101612agqzreqyft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256" y="2208"/>
              <a:ext cx="1872" cy="1344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5670" name="Group 70"/>
          <p:cNvGrpSpPr/>
          <p:nvPr/>
        </p:nvGrpSpPr>
        <p:grpSpPr>
          <a:xfrm>
            <a:off x="457200" y="661988"/>
            <a:ext cx="7848600" cy="3008312"/>
            <a:chOff x="720" y="417"/>
            <a:chExt cx="4320" cy="981"/>
          </a:xfrm>
        </p:grpSpPr>
        <p:sp>
          <p:nvSpPr>
            <p:cNvPr id="4106" name="WordArt 71"/>
            <p:cNvSpPr>
              <a:spLocks noTextEdit="1"/>
            </p:cNvSpPr>
            <p:nvPr/>
          </p:nvSpPr>
          <p:spPr>
            <a:xfrm>
              <a:off x="720" y="1104"/>
              <a:ext cx="4320" cy="29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lstStyle/>
            <a:p>
              <a:pPr algn="ctr"/>
              <a:r>
                <a:rPr lang="en-US" sz="3200">
                  <a:ln w="19050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66CC"/>
                  </a:solidFill>
                  <a:effectLst>
                    <a:outerShdw dist="35921" dir="2699999" algn="ctr" rotWithShape="0">
                      <a:srgbClr val="990000"/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 GÂY HỨNG THÚ</a:t>
              </a:r>
            </a:p>
          </p:txBody>
        </p:sp>
        <p:sp>
          <p:nvSpPr>
            <p:cNvPr id="4107" name="WordArt 72"/>
            <p:cNvSpPr>
              <a:spLocks noTextEdit="1"/>
            </p:cNvSpPr>
            <p:nvPr/>
          </p:nvSpPr>
          <p:spPr>
            <a:xfrm>
              <a:off x="1455" y="417"/>
              <a:ext cx="2744" cy="45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lstStyle/>
            <a:p>
              <a:pPr algn="ctr"/>
              <a:r>
                <a:rPr lang="en-US" sz="3200" b="1">
                  <a:ln w="9525" cap="flat" cmpd="sng">
                    <a:solidFill>
                      <a:srgbClr val="0000FF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FF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HOẠT ĐỘNG 1</a:t>
              </a:r>
            </a:p>
          </p:txBody>
        </p:sp>
      </p:grpSp>
      <p:pic>
        <p:nvPicPr>
          <p:cNvPr id="25673" name="Picture 73" descr="girl 2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40638" y="3429000"/>
            <a:ext cx="1274762" cy="269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75" name="Ca-Vang-Boi(2)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5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15342" fill="hold"/>
                                        <p:tgtEl>
                                          <p:spTgt spid="256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7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7" name="Ca-Vang-Boi(2)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34400" y="62484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075" name="Group 3"/>
          <p:cNvGrpSpPr/>
          <p:nvPr/>
        </p:nvGrpSpPr>
        <p:grpSpPr>
          <a:xfrm>
            <a:off x="382588" y="0"/>
            <a:ext cx="8455025" cy="2619375"/>
            <a:chOff x="309" y="576"/>
            <a:chExt cx="4566" cy="822"/>
          </a:xfrm>
        </p:grpSpPr>
        <p:sp>
          <p:nvSpPr>
            <p:cNvPr id="5128" name="WordArt 4"/>
            <p:cNvSpPr>
              <a:spLocks noTextEdit="1"/>
            </p:cNvSpPr>
            <p:nvPr/>
          </p:nvSpPr>
          <p:spPr>
            <a:xfrm>
              <a:off x="309" y="1010"/>
              <a:ext cx="4566" cy="3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lstStyle/>
            <a:p>
              <a:pPr algn="ctr"/>
              <a:r>
                <a:rPr lang="en-US" sz="3200">
                  <a:ln w="19050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66CC"/>
                  </a:solidFill>
                  <a:effectLst>
                    <a:outerShdw dist="35921" dir="2699999" algn="ctr" rotWithShape="0">
                      <a:srgbClr val="990000"/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ĐỌC THƠ</a:t>
              </a:r>
            </a:p>
          </p:txBody>
        </p:sp>
        <p:sp>
          <p:nvSpPr>
            <p:cNvPr id="5129" name="WordArt 5"/>
            <p:cNvSpPr>
              <a:spLocks noTextEdit="1"/>
            </p:cNvSpPr>
            <p:nvPr/>
          </p:nvSpPr>
          <p:spPr>
            <a:xfrm>
              <a:off x="1255" y="576"/>
              <a:ext cx="2633" cy="29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lstStyle/>
            <a:p>
              <a:pPr algn="ctr"/>
              <a:r>
                <a:rPr lang="en-US" sz="3200" b="1">
                  <a:ln w="9525" cap="flat" cmpd="sng">
                    <a:solidFill>
                      <a:srgbClr val="0000FF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FF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HOẠT ĐỘNG 2:</a:t>
              </a:r>
            </a:p>
          </p:txBody>
        </p:sp>
      </p:grpSp>
      <p:pic>
        <p:nvPicPr>
          <p:cNvPr id="5124" name="Picture 6" descr="101612agqzreqyf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0" y="2971800"/>
            <a:ext cx="2971800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Picture 7" descr="101612agqzreqyf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2200" y="2895600"/>
            <a:ext cx="5334000" cy="312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Picture 8" descr="101612agqzreqyf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2800" y="3276600"/>
            <a:ext cx="2971800" cy="213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7" name="WordArt 9"/>
          <p:cNvSpPr>
            <a:spLocks noTextEdit="1"/>
          </p:cNvSpPr>
          <p:nvPr/>
        </p:nvSpPr>
        <p:spPr>
          <a:xfrm>
            <a:off x="914400" y="2619375"/>
            <a:ext cx="7543800" cy="1138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523"/>
              </a:avLst>
            </a:prstTxWarp>
            <a:normAutofit/>
          </a:bodyPr>
          <a:lstStyle/>
          <a:p>
            <a:pPr algn="ctr"/>
            <a:r>
              <a:rPr lang="en-US" sz="360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rPr>
              <a:t>RONG VÀ CÁ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342" fill="hold"/>
                                        <p:tgtEl>
                                          <p:spTgt spid="1515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155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Text Box 5"/>
          <p:cNvSpPr txBox="1"/>
          <p:nvPr/>
        </p:nvSpPr>
        <p:spPr>
          <a:xfrm>
            <a:off x="228600" y="1219200"/>
            <a:ext cx="3505200" cy="2124075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cô rong xanh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Đẹp như tơ nhuộm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Giữa hồ nước trong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Nhẹ nh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uốn lượn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47" name="Text Box 11"/>
          <p:cNvSpPr txBox="1"/>
          <p:nvPr/>
        </p:nvSpPr>
        <p:spPr>
          <a:xfrm>
            <a:off x="6346825" y="685800"/>
            <a:ext cx="2057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Phạm Hổ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48" name="Rectangle 12"/>
          <p:cNvSpPr/>
          <p:nvPr/>
        </p:nvSpPr>
        <p:spPr>
          <a:xfrm>
            <a:off x="152400" y="1143000"/>
            <a:ext cx="8991600" cy="5562600"/>
          </a:xfrm>
          <a:prstGeom prst="rect">
            <a:avLst/>
          </a:prstGeom>
          <a:noFill/>
          <a:ln w="76200" cap="flat" cmpd="tri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49" name="Picture 13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225425" y="5487988"/>
            <a:ext cx="1104900" cy="1100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143000"/>
            <a:ext cx="5943600" cy="541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1" name="Text Box 11"/>
          <p:cNvSpPr txBox="1"/>
          <p:nvPr/>
        </p:nvSpPr>
        <p:spPr>
          <a:xfrm>
            <a:off x="1801813" y="220663"/>
            <a:ext cx="46482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RONG VÀ CÁ</a:t>
            </a:r>
            <a:endParaRPr lang="en-US" altLang="en-US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/>
          <p:cNvSpPr txBox="1"/>
          <p:nvPr/>
        </p:nvSpPr>
        <p:spPr>
          <a:xfrm>
            <a:off x="6346825" y="762000"/>
            <a:ext cx="20574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Phạm Hổ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1" name="Rectangle 6"/>
          <p:cNvSpPr/>
          <p:nvPr/>
        </p:nvSpPr>
        <p:spPr>
          <a:xfrm>
            <a:off x="152400" y="1295400"/>
            <a:ext cx="8991600" cy="5562600"/>
          </a:xfrm>
          <a:prstGeom prst="rect">
            <a:avLst/>
          </a:prstGeom>
          <a:noFill/>
          <a:ln w="76200" cap="flat" cmpd="tri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271" name="Text Box 7"/>
          <p:cNvSpPr txBox="1"/>
          <p:nvPr/>
        </p:nvSpPr>
        <p:spPr>
          <a:xfrm>
            <a:off x="228600" y="1447800"/>
            <a:ext cx="2819400" cy="2124075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đ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cá nhỏ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Đuôi đỏ lụa hồng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Quanh cô rong đẹp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Múa l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văn công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173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371600"/>
            <a:ext cx="6096000" cy="548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4" name="Picture 9" descr="POINSET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301625" y="5564188"/>
            <a:ext cx="1104900" cy="11001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5" name="Text Box 5"/>
          <p:cNvSpPr txBox="1"/>
          <p:nvPr/>
        </p:nvSpPr>
        <p:spPr>
          <a:xfrm>
            <a:off x="304800" y="209550"/>
            <a:ext cx="8175625" cy="769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RONG VÀ CÁ</a:t>
            </a:r>
            <a:endParaRPr lang="en-US" altLang="en-US" sz="4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7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0" name="AutoShape 4"/>
          <p:cNvSpPr/>
          <p:nvPr/>
        </p:nvSpPr>
        <p:spPr>
          <a:xfrm>
            <a:off x="1981200" y="127000"/>
            <a:ext cx="7162800" cy="1265238"/>
          </a:xfrm>
          <a:prstGeom prst="cloudCallout">
            <a:avLst>
              <a:gd name="adj1" fmla="val -50755"/>
              <a:gd name="adj2" fmla="val 315537"/>
            </a:avLst>
          </a:prstGeom>
          <a:solidFill>
            <a:srgbClr val="FFFF00"/>
          </a:solidFill>
          <a:ln w="9525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đọc cho các con nghe b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thơ gì? Do ai sáng tác?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461" name="AutoShape 5"/>
          <p:cNvSpPr/>
          <p:nvPr/>
        </p:nvSpPr>
        <p:spPr>
          <a:xfrm>
            <a:off x="0" y="5287963"/>
            <a:ext cx="6629400" cy="1265237"/>
          </a:xfrm>
          <a:prstGeom prst="cloudCallout">
            <a:avLst>
              <a:gd name="adj1" fmla="val 74380"/>
              <a:gd name="adj2" fmla="val -108051"/>
            </a:avLst>
          </a:prstGeom>
          <a:solidFill>
            <a:srgbClr val="66FFFF"/>
          </a:solidFill>
          <a:ln w="9525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thơ “Rong v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cá”, tác giả Phạm Hổ</a:t>
            </a:r>
            <a:endParaRPr lang="en-US" altLang="en-US" sz="2400" b="1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0" grpId="0" animBg="1"/>
      <p:bldP spid="14746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/>
          <p:nvPr/>
        </p:nvSpPr>
        <p:spPr>
          <a:xfrm>
            <a:off x="304800" y="304800"/>
            <a:ext cx="2667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418" name="AutoShape 10"/>
          <p:cNvSpPr/>
          <p:nvPr/>
        </p:nvSpPr>
        <p:spPr>
          <a:xfrm>
            <a:off x="1447800" y="312738"/>
            <a:ext cx="7469188" cy="1546225"/>
          </a:xfrm>
          <a:prstGeom prst="cloudCallout">
            <a:avLst>
              <a:gd name="adj1" fmla="val -43773"/>
              <a:gd name="adj2" fmla="val -40648"/>
            </a:avLst>
          </a:prstGeom>
          <a:solidFill>
            <a:srgbClr val="FFFF00"/>
          </a:solidFill>
          <a:ln w="9525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rong xanh sống ở đâu?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419" name="AutoShape 11"/>
          <p:cNvSpPr/>
          <p:nvPr/>
        </p:nvSpPr>
        <p:spPr>
          <a:xfrm>
            <a:off x="-1587" y="4959350"/>
            <a:ext cx="8383587" cy="1546225"/>
          </a:xfrm>
          <a:prstGeom prst="cloudCallout">
            <a:avLst>
              <a:gd name="adj1" fmla="val 39852"/>
              <a:gd name="adj2" fmla="val 55995"/>
            </a:avLst>
          </a:prstGeom>
          <a:solidFill>
            <a:srgbClr val="66FFFF"/>
          </a:solidFill>
          <a:ln w="9525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rong xanh sống trong hồ nước.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421" name="Text Box 13"/>
          <p:cNvSpPr txBox="1"/>
          <p:nvPr/>
        </p:nvSpPr>
        <p:spPr>
          <a:xfrm>
            <a:off x="2422525" y="1066800"/>
            <a:ext cx="4953000" cy="45720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rong xanh đẹp như thế n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422" name="Text Box 14"/>
          <p:cNvSpPr txBox="1"/>
          <p:nvPr/>
        </p:nvSpPr>
        <p:spPr>
          <a:xfrm>
            <a:off x="1219200" y="5638800"/>
            <a:ext cx="5105400" cy="457200"/>
          </a:xfrm>
          <a:prstGeom prst="rect">
            <a:avLst/>
          </a:prstGeom>
          <a:solidFill>
            <a:srgbClr val="66FFFF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rong xanh đẹp như tơ nhuộm.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45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45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5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5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8" grpId="0" animBg="1"/>
      <p:bldP spid="145419" grpId="0" animBg="1"/>
      <p:bldP spid="145421" grpId="0" animBg="1"/>
      <p:bldP spid="1454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4" name="AutoShape 8"/>
          <p:cNvSpPr/>
          <p:nvPr/>
        </p:nvSpPr>
        <p:spPr>
          <a:xfrm>
            <a:off x="2286000" y="0"/>
            <a:ext cx="6019800" cy="2389188"/>
          </a:xfrm>
          <a:prstGeom prst="cloudCallout">
            <a:avLst>
              <a:gd name="adj1" fmla="val -70579"/>
              <a:gd name="adj2" fmla="val 128366"/>
            </a:avLst>
          </a:prstGeom>
          <a:solidFill>
            <a:srgbClr val="FFFF00"/>
          </a:solidFill>
          <a:ln w="9525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cá nhỏ sống ở đâu?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625" name="AutoShape 9"/>
          <p:cNvSpPr/>
          <p:nvPr/>
        </p:nvSpPr>
        <p:spPr>
          <a:xfrm>
            <a:off x="0" y="3810000"/>
            <a:ext cx="6629400" cy="2389188"/>
          </a:xfrm>
          <a:prstGeom prst="cloudCallout">
            <a:avLst>
              <a:gd name="adj1" fmla="val 62935"/>
              <a:gd name="adj2" fmla="val -30894"/>
            </a:avLst>
          </a:prstGeom>
          <a:solidFill>
            <a:srgbClr val="66FFFF"/>
          </a:solidFill>
          <a:ln w="9525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cá nhỏ sống trong hồ nước.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 Box 13"/>
          <p:cNvSpPr txBox="1"/>
          <p:nvPr/>
        </p:nvSpPr>
        <p:spPr>
          <a:xfrm>
            <a:off x="3352800" y="838200"/>
            <a:ext cx="3733800" cy="461963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Đuôi cá có m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gì?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1905000" y="4648200"/>
            <a:ext cx="3124200" cy="461963"/>
          </a:xfrm>
          <a:prstGeom prst="rect">
            <a:avLst/>
          </a:prstGeom>
          <a:solidFill>
            <a:srgbClr val="66FFFF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Đuôi đỏ lụa hồng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 Box 13"/>
          <p:cNvSpPr txBox="1"/>
          <p:nvPr/>
        </p:nvSpPr>
        <p:spPr>
          <a:xfrm rot="-10800000" flipV="1">
            <a:off x="3429000" y="1309688"/>
            <a:ext cx="3733800" cy="830262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cá ở quanh cô rong l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gì?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 Box 14"/>
          <p:cNvSpPr txBox="1"/>
          <p:nvPr/>
        </p:nvSpPr>
        <p:spPr>
          <a:xfrm rot="-10800000" flipV="1">
            <a:off x="1676400" y="5180013"/>
            <a:ext cx="2895600" cy="461962"/>
          </a:xfrm>
          <a:prstGeom prst="rect">
            <a:avLst/>
          </a:prstGeom>
          <a:solidFill>
            <a:srgbClr val="66FFFF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Múa l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văn công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1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1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4" grpId="0" animBg="1"/>
      <p:bldP spid="111625" grpId="0" animBg="1"/>
      <p:bldP spid="11" grpId="0" animBg="1"/>
      <p:bldP spid="14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274</Words>
  <Application>Microsoft Office PowerPoint</Application>
  <PresentationFormat>On-screen Show (4:3)</PresentationFormat>
  <Paragraphs>56</Paragraphs>
  <Slides>14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.VnAristote</vt:lpstr>
      <vt:lpstr>.VnTifani HeavyH</vt:lpstr>
      <vt:lpstr>Arial</vt:lpstr>
      <vt:lpstr>Arial Black</vt:lpstr>
      <vt:lpstr>Calibri</vt:lpstr>
      <vt:lpstr>Calibri Light</vt:lpstr>
      <vt:lpstr>Times New Roman</vt:lpstr>
      <vt:lpstr>Default Design</vt:lpstr>
      <vt:lpstr>Office Theme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022.853359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Vu Cong Hang</dc:creator>
  <cp:lastModifiedBy>Administrator</cp:lastModifiedBy>
  <cp:revision>189</cp:revision>
  <dcterms:created xsi:type="dcterms:W3CDTF">2008-02-27T09:52:29Z</dcterms:created>
  <dcterms:modified xsi:type="dcterms:W3CDTF">2025-04-18T15:24:47Z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DF70BACA6D224AAF9FC31B2BF1FAA1D8</vt:lpwstr>
  </property>
  <property fmtid="{D5CDD505-2E9C-101B-9397-08002B2CF9AE}" pid="3" name="KSOProductBuildVer">
    <vt:lpwstr>1033-11.2.0.10466</vt:lpwstr>
  </property>
</Properties>
</file>