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6" r:id="rId19"/>
    <p:sldId id="278"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36"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21/04/2025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48148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21/04/2025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46610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21/04/2025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694385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68F20-EF5A-4CAC-A342-97102C3793C6}" type="slidenum">
              <a:rPr lang="en-US"/>
              <a:pPr>
                <a:defRPr/>
              </a:pPr>
              <a:t>‹#›</a:t>
            </a:fld>
            <a:endParaRPr lang="en-US"/>
          </a:p>
        </p:txBody>
      </p:sp>
    </p:spTree>
    <p:extLst>
      <p:ext uri="{BB962C8B-B14F-4D97-AF65-F5344CB8AC3E}">
        <p14:creationId xmlns:p14="http://schemas.microsoft.com/office/powerpoint/2010/main" val="3348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21/04/2025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2958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04E40-7DB5-44AF-8484-3B5C8278AAE6}" type="datetimeFigureOut">
              <a:rPr lang="en-US" smtClean="0"/>
              <a:t>21/04/2025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2131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B04E40-7DB5-44AF-8484-3B5C8278AAE6}" type="datetimeFigureOut">
              <a:rPr lang="en-US" smtClean="0"/>
              <a:t>21/04/2025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64199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B04E40-7DB5-44AF-8484-3B5C8278AAE6}" type="datetimeFigureOut">
              <a:rPr lang="en-US" smtClean="0"/>
              <a:t>21/04/2025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44511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B04E40-7DB5-44AF-8484-3B5C8278AAE6}" type="datetimeFigureOut">
              <a:rPr lang="en-US" smtClean="0"/>
              <a:t>21/04/2025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63644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04E40-7DB5-44AF-8484-3B5C8278AAE6}" type="datetimeFigureOut">
              <a:rPr lang="en-US" smtClean="0"/>
              <a:t>21/04/2025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3303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21/04/2025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7679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21/04/2025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0540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04E40-7DB5-44AF-8484-3B5C8278AAE6}" type="datetimeFigureOut">
              <a:rPr lang="en-US" smtClean="0"/>
              <a:t>21/04/2025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A987-75A5-4EF1-94CD-ED95EA8154B1}" type="slidenum">
              <a:rPr lang="en-US" smtClean="0"/>
              <a:t>‹#›</a:t>
            </a:fld>
            <a:endParaRPr lang="en-US"/>
          </a:p>
        </p:txBody>
      </p:sp>
    </p:spTree>
    <p:extLst>
      <p:ext uri="{BB962C8B-B14F-4D97-AF65-F5344CB8AC3E}">
        <p14:creationId xmlns:p14="http://schemas.microsoft.com/office/powerpoint/2010/main" val="101625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image" Target="../media/image34.gif"/></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jpg"/></Relationships>
</file>

<file path=ppt/slides/_rels/slide1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7.jpg"/></Relationships>
</file>

<file path=ppt/slides/_rels/slide2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image" Target="../media/image34.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3.jpeg"/><Relationship Id="rId7" Type="http://schemas.openxmlformats.org/officeDocument/2006/relationships/image" Target="../media/image37.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jpeg"/><Relationship Id="rId7" Type="http://schemas.openxmlformats.org/officeDocument/2006/relationships/image" Target="../media/image5.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5584" y="685800"/>
            <a:ext cx="6506307" cy="1938992"/>
          </a:xfrm>
          <a:prstGeom prst="rect">
            <a:avLst/>
          </a:prstGeom>
          <a:noFill/>
        </p:spPr>
        <p:txBody>
          <a:bodyPr wrap="square" rtlCol="0">
            <a:spAutoFit/>
          </a:bodyPr>
          <a:lstStyle/>
          <a:p>
            <a:r>
              <a:rPr lang="en-US" sz="3000" b="1" dirty="0" err="1" smtClean="0">
                <a:latin typeface="Times New Roman" pitchFamily="18" charset="0"/>
                <a:cs typeface="Times New Roman" pitchFamily="18" charset="0"/>
              </a:rPr>
              <a:t>Chủ</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Đề</a:t>
            </a:r>
            <a:r>
              <a:rPr lang="en-US" sz="3000" b="1" dirty="0" smtClean="0">
                <a:latin typeface="Times New Roman" pitchFamily="18" charset="0"/>
                <a:cs typeface="Times New Roman" pitchFamily="18" charset="0"/>
              </a:rPr>
              <a:t> : </a:t>
            </a:r>
            <a:r>
              <a:rPr lang="en-US" sz="3000" b="1" dirty="0" err="1" smtClean="0">
                <a:latin typeface="Times New Roman" pitchFamily="18" charset="0"/>
                <a:cs typeface="Times New Roman" pitchFamily="18" charset="0"/>
              </a:rPr>
              <a:t>Nghề</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Nghiệp</a:t>
            </a:r>
            <a:endParaRPr lang="en-US" sz="3000" b="1" dirty="0" smtClean="0">
              <a:latin typeface="Times New Roman" pitchFamily="18" charset="0"/>
              <a:cs typeface="Times New Roman" pitchFamily="18" charset="0"/>
            </a:endParaRPr>
          </a:p>
          <a:p>
            <a:r>
              <a:rPr lang="en-US" sz="3000" b="1" dirty="0" err="1" smtClean="0">
                <a:latin typeface="Times New Roman" pitchFamily="18" charset="0"/>
                <a:cs typeface="Times New Roman" pitchFamily="18" charset="0"/>
              </a:rPr>
              <a:t>Chủ</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Đề</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Nhánh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Một</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Số</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Nghề</a:t>
            </a:r>
            <a:r>
              <a:rPr lang="en-US" sz="3000" b="1" dirty="0" smtClean="0">
                <a:latin typeface="Times New Roman" pitchFamily="18" charset="0"/>
                <a:cs typeface="Times New Roman" pitchFamily="18" charset="0"/>
              </a:rPr>
              <a:t> Ở </a:t>
            </a:r>
            <a:r>
              <a:rPr lang="en-US" sz="3000" b="1" dirty="0" err="1" smtClean="0">
                <a:latin typeface="Times New Roman" pitchFamily="18" charset="0"/>
                <a:cs typeface="Times New Roman" pitchFamily="18" charset="0"/>
              </a:rPr>
              <a:t>Địa</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Phương</a:t>
            </a:r>
            <a:endParaRPr lang="en-US" sz="3000" b="1" dirty="0" smtClean="0">
              <a:latin typeface="Times New Roman" pitchFamily="18" charset="0"/>
              <a:cs typeface="Times New Roman" pitchFamily="18" charset="0"/>
            </a:endParaRPr>
          </a:p>
          <a:p>
            <a:endParaRPr lang="en-US" sz="3000" b="1" dirty="0">
              <a:latin typeface="Times New Roman" pitchFamily="18" charset="0"/>
              <a:cs typeface="Times New Roman" pitchFamily="18" charset="0"/>
            </a:endParaRPr>
          </a:p>
        </p:txBody>
      </p:sp>
      <p:sp>
        <p:nvSpPr>
          <p:cNvPr id="5" name="TextBox 4"/>
          <p:cNvSpPr txBox="1"/>
          <p:nvPr/>
        </p:nvSpPr>
        <p:spPr>
          <a:xfrm>
            <a:off x="1695585" y="2133600"/>
            <a:ext cx="6534016" cy="1938992"/>
          </a:xfrm>
          <a:prstGeom prst="rect">
            <a:avLst/>
          </a:prstGeom>
          <a:noFill/>
        </p:spPr>
        <p:txBody>
          <a:bodyPr wrap="square" rtlCol="0">
            <a:spAutoFit/>
          </a:bodyPr>
          <a:lstStyle/>
          <a:p>
            <a:r>
              <a:rPr lang="en-US" sz="3000" b="1" dirty="0" err="1" smtClean="0">
                <a:latin typeface="Times New Roman" pitchFamily="18" charset="0"/>
                <a:cs typeface="Times New Roman" pitchFamily="18" charset="0"/>
              </a:rPr>
              <a:t>Đề</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tài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Thơ</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Bé</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làm</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bao</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nhiêu</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nghề</a:t>
            </a:r>
            <a:r>
              <a:rPr lang="en-US" sz="3000" b="1" dirty="0" smtClean="0">
                <a:latin typeface="Times New Roman" pitchFamily="18" charset="0"/>
                <a:cs typeface="Times New Roman" pitchFamily="18" charset="0"/>
              </a:rPr>
              <a:t>”</a:t>
            </a:r>
          </a:p>
          <a:p>
            <a:r>
              <a:rPr lang="en-US" sz="3000" b="1" dirty="0" err="1" smtClean="0">
                <a:latin typeface="Times New Roman" pitchFamily="18" charset="0"/>
                <a:cs typeface="Times New Roman" pitchFamily="18" charset="0"/>
              </a:rPr>
              <a:t>Lớp</a:t>
            </a:r>
            <a:r>
              <a:rPr lang="en-US" sz="3000" b="1" dirty="0" smtClean="0">
                <a:latin typeface="Times New Roman" pitchFamily="18" charset="0"/>
                <a:cs typeface="Times New Roman" pitchFamily="18" charset="0"/>
              </a:rPr>
              <a:t> : </a:t>
            </a:r>
            <a:r>
              <a:rPr lang="en-US" sz="3000" b="1" dirty="0" err="1" smtClean="0">
                <a:latin typeface="Times New Roman" pitchFamily="18" charset="0"/>
                <a:cs typeface="Times New Roman" pitchFamily="18" charset="0"/>
              </a:rPr>
              <a:t>Chồi</a:t>
            </a:r>
            <a:r>
              <a:rPr lang="en-US" sz="3000" b="1" dirty="0" smtClean="0">
                <a:latin typeface="Times New Roman" pitchFamily="18" charset="0"/>
                <a:cs typeface="Times New Roman" pitchFamily="18" charset="0"/>
              </a:rPr>
              <a:t> 3</a:t>
            </a:r>
          </a:p>
          <a:p>
            <a:r>
              <a:rPr lang="en-US" sz="3000" b="1" dirty="0" err="1" smtClean="0">
                <a:latin typeface="Times New Roman" pitchFamily="18" charset="0"/>
                <a:cs typeface="Times New Roman" pitchFamily="18" charset="0"/>
              </a:rPr>
              <a:t>Ngày</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dạy</a:t>
            </a:r>
            <a:r>
              <a:rPr lang="en-US" sz="3000" b="1" dirty="0" smtClean="0">
                <a:latin typeface="Times New Roman" pitchFamily="18" charset="0"/>
                <a:cs typeface="Times New Roman" pitchFamily="18" charset="0"/>
              </a:rPr>
              <a:t> : 20/12/2024</a:t>
            </a:r>
          </a:p>
          <a:p>
            <a:r>
              <a:rPr lang="en-US" sz="3000" b="1" dirty="0" err="1" smtClean="0">
                <a:latin typeface="Times New Roman" pitchFamily="18" charset="0"/>
                <a:cs typeface="Times New Roman" pitchFamily="18" charset="0"/>
              </a:rPr>
              <a:t>Người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dạy</a:t>
            </a:r>
            <a:r>
              <a:rPr lang="en-US" sz="3000" b="1" dirty="0" smtClean="0">
                <a:latin typeface="Times New Roman" pitchFamily="18" charset="0"/>
                <a:cs typeface="Times New Roman" pitchFamily="18" charset="0"/>
              </a:rPr>
              <a:t>: H </a:t>
            </a:r>
            <a:r>
              <a:rPr lang="en-US" sz="3000" b="1" dirty="0" err="1" smtClean="0">
                <a:latin typeface="Times New Roman" pitchFamily="18" charset="0"/>
                <a:cs typeface="Times New Roman" pitchFamily="18" charset="0"/>
              </a:rPr>
              <a:t>Huyền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Kbuôr</a:t>
            </a:r>
            <a:endParaRPr 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35694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96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838200" y="1600200"/>
            <a:ext cx="7924800" cy="2677656"/>
          </a:xfrm>
          <a:prstGeom prst="rect">
            <a:avLst/>
          </a:prstGeom>
        </p:spPr>
        <p:txBody>
          <a:bodyPr wrap="square">
            <a:spAutoFit/>
          </a:bodyPr>
          <a:lstStyle/>
          <a:p>
            <a:r>
              <a:rPr lang="en-US" sz="2800" b="1">
                <a:latin typeface="Times New Roman" pitchFamily="18" charset="0"/>
                <a:cs typeface="Times New Roman" pitchFamily="18" charset="0"/>
              </a:rPr>
              <a:t>Giảng nội dung: </a:t>
            </a:r>
            <a:r>
              <a:rPr lang="en-US" sz="2800">
                <a:latin typeface="Times New Roman" pitchFamily="18" charset="0"/>
                <a:cs typeface="Times New Roman" pitchFamily="18" charset="0"/>
              </a:rPr>
              <a:t>Các con ạ! Trong bài thơ vừa rồi nói về rất nhiều nghề trong xã hội đấy và mỗi nghề đều mang lại những lợi ích riêng cho xã hội. Em bé trong bài thơ đã được thử sức mình làm rất nhiều nghề khi trên lớp. Nhưng khi trở về nhà thì bé vẫn là “Cái cún” của mẹ.</a:t>
            </a:r>
          </a:p>
        </p:txBody>
      </p:sp>
    </p:spTree>
    <p:extLst>
      <p:ext uri="{BB962C8B-B14F-4D97-AF65-F5344CB8AC3E}">
        <p14:creationId xmlns:p14="http://schemas.microsoft.com/office/powerpoint/2010/main" val="1266745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11430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9"/>
          <p:cNvPicPr>
            <a:picLocks noChangeAspect="1" noChangeArrowheads="1"/>
          </p:cNvPicPr>
          <p:nvPr/>
        </p:nvPicPr>
        <p:blipFill>
          <a:blip r:embed="rId3"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4290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762000" y="38862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7300" y="4556247"/>
            <a:ext cx="24384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789325"/>
          <p:cNvPicPr>
            <a:picLocks noChangeAspect="1" noChangeArrowheads="1"/>
          </p:cNvPicPr>
          <p:nvPr/>
        </p:nvPicPr>
        <p:blipFill>
          <a:blip r:embed="rId6"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8062" y="1750158"/>
            <a:ext cx="2667000" cy="2165350"/>
          </a:xfrm>
          <a:prstGeom prst="rect">
            <a:avLst/>
          </a:prstGeom>
          <a:noFill/>
          <a:extLst>
            <a:ext uri="{909E8E84-426E-40DD-AFC4-6F175D3DCCD1}">
              <a14:hiddenFill xmlns:a14="http://schemas.microsoft.com/office/drawing/2010/main">
                <a:solidFill>
                  <a:srgbClr val="FFFFFF"/>
                </a:solidFill>
              </a14:hiddenFill>
            </a:ext>
          </a:extLst>
        </p:spPr>
      </p:pic>
      <p:sp>
        <p:nvSpPr>
          <p:cNvPr id="14351" name="Text Box 15"/>
          <p:cNvSpPr txBox="1">
            <a:spLocks noChangeArrowheads="1"/>
          </p:cNvSpPr>
          <p:nvPr/>
        </p:nvSpPr>
        <p:spPr bwMode="auto">
          <a:xfrm>
            <a:off x="1622425" y="220663"/>
            <a:ext cx="6149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352" name="Text Box 16"/>
          <p:cNvSpPr txBox="1">
            <a:spLocks noChangeArrowheads="1"/>
          </p:cNvSpPr>
          <p:nvPr/>
        </p:nvSpPr>
        <p:spPr bwMode="auto">
          <a:xfrm>
            <a:off x="1295400" y="381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Times New Roman" pitchFamily="18" charset="0"/>
              </a:rPr>
              <a:t>Trong bài thơ bé đã chơi làm những nghề gì?</a:t>
            </a:r>
          </a:p>
        </p:txBody>
      </p:sp>
    </p:spTree>
    <p:extLst>
      <p:ext uri="{BB962C8B-B14F-4D97-AF65-F5344CB8AC3E}">
        <p14:creationId xmlns:p14="http://schemas.microsoft.com/office/powerpoint/2010/main" val="38100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ectangle 4"/>
          <p:cNvSpPr/>
          <p:nvPr/>
        </p:nvSpPr>
        <p:spPr>
          <a:xfrm>
            <a:off x="990600" y="1295400"/>
            <a:ext cx="6781800" cy="1077218"/>
          </a:xfrm>
          <a:prstGeom prst="rect">
            <a:avLst/>
          </a:prstGeom>
        </p:spPr>
        <p:txBody>
          <a:bodyPr wrap="square">
            <a:spAutoFit/>
          </a:bodyPr>
          <a:lstStyle/>
          <a:p>
            <a:r>
              <a:rPr lang="en-US"/>
              <a:t> </a:t>
            </a:r>
            <a:r>
              <a:rPr lang="en-US" sz="3200" b="1">
                <a:latin typeface="Times New Roman" pitchFamily="18" charset="0"/>
                <a:cs typeface="Times New Roman" pitchFamily="18" charset="0"/>
              </a:rPr>
              <a:t>- Nghề thợ nề các con có biết là nghề gì không?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156"/>
            <a:ext cx="9144000" cy="6858000"/>
          </a:xfrm>
          <a:prstGeom prst="rect">
            <a:avLst/>
          </a:prstGeom>
        </p:spPr>
      </p:pic>
      <p:sp>
        <p:nvSpPr>
          <p:cNvPr id="10" name="Rectangle 9"/>
          <p:cNvSpPr/>
          <p:nvPr/>
        </p:nvSpPr>
        <p:spPr>
          <a:xfrm>
            <a:off x="4571999" y="833735"/>
            <a:ext cx="4200189" cy="461665"/>
          </a:xfrm>
          <a:prstGeom prst="rect">
            <a:avLst/>
          </a:prstGeom>
        </p:spPr>
        <p:txBody>
          <a:bodyPr wrap="none">
            <a:spAutoFit/>
          </a:bodyPr>
          <a:lstStyle/>
          <a:p>
            <a:r>
              <a:rPr lang="en-US" sz="2400">
                <a:latin typeface="Times New Roman" pitchFamily="18" charset="0"/>
                <a:cs typeface="Times New Roman" pitchFamily="18" charset="0"/>
              </a:rPr>
              <a:t>+ Nghề thợ nề làm công việc gì?</a:t>
            </a:r>
          </a:p>
        </p:txBody>
      </p:sp>
    </p:spTree>
    <p:extLst>
      <p:ext uri="{BB962C8B-B14F-4D97-AF65-F5344CB8AC3E}">
        <p14:creationId xmlns:p14="http://schemas.microsoft.com/office/powerpoint/2010/main" val="30063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smtClean="0"/>
          </a:p>
        </p:txBody>
      </p:sp>
      <p:sp>
        <p:nvSpPr>
          <p:cNvPr id="6147" name="Rectangle 3"/>
          <p:cNvSpPr>
            <a:spLocks noGrp="1" noChangeArrowheads="1"/>
          </p:cNvSpPr>
          <p:nvPr>
            <p:ph type="subTitle" idx="1"/>
          </p:nvPr>
        </p:nvSpPr>
        <p:spPr>
          <a:xfrm>
            <a:off x="1295400" y="5562600"/>
            <a:ext cx="6400800" cy="1143000"/>
          </a:xfrm>
        </p:spPr>
        <p:txBody>
          <a:bodyPr>
            <a:normAutofit fontScale="92500" lnSpcReduction="10000"/>
          </a:bodyPr>
          <a:lstStyle/>
          <a:p>
            <a:pPr eaLnBrk="1" hangingPunct="1">
              <a:lnSpc>
                <a:spcPct val="80000"/>
              </a:lnSpc>
            </a:pPr>
            <a:r>
              <a:rPr lang="en-US" sz="4800" b="1" smtClean="0">
                <a:solidFill>
                  <a:schemeClr val="tx1"/>
                </a:solidFill>
                <a:latin typeface="Times New Roman" pitchFamily="18" charset="0"/>
              </a:rPr>
              <a:t>B</a:t>
            </a:r>
            <a:r>
              <a:rPr lang="en-US" sz="4000" b="1" smtClean="0">
                <a:solidFill>
                  <a:schemeClr val="tx1"/>
                </a:solidFill>
                <a:latin typeface="Times New Roman" pitchFamily="18" charset="0"/>
              </a:rPr>
              <a:t>é chơi làm thợ nề</a:t>
            </a:r>
          </a:p>
          <a:p>
            <a:pPr eaLnBrk="1" hangingPunct="1">
              <a:lnSpc>
                <a:spcPct val="80000"/>
              </a:lnSpc>
            </a:pPr>
            <a:r>
              <a:rPr lang="en-US" sz="4000" b="1" smtClean="0">
                <a:solidFill>
                  <a:schemeClr val="tx1"/>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58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9308"/>
            <a:ext cx="4419600" cy="3475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4724400" cy="335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724400" cy="3505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380" y="3505200"/>
            <a:ext cx="4434620" cy="3352800"/>
          </a:xfrm>
          <a:prstGeom prst="rect">
            <a:avLst/>
          </a:prstGeom>
        </p:spPr>
      </p:pic>
    </p:spTree>
    <p:extLst>
      <p:ext uri="{BB962C8B-B14F-4D97-AF65-F5344CB8AC3E}">
        <p14:creationId xmlns:p14="http://schemas.microsoft.com/office/powerpoint/2010/main" val="2151847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447800" y="2844225"/>
            <a:ext cx="7281160"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nhỏ lại được đóng vai làm gì nữa?</a:t>
            </a:r>
          </a:p>
        </p:txBody>
      </p:sp>
      <p:sp>
        <p:nvSpPr>
          <p:cNvPr id="6" name="Rectangle 5"/>
          <p:cNvSpPr/>
          <p:nvPr/>
        </p:nvSpPr>
        <p:spPr>
          <a:xfrm>
            <a:off x="1278683" y="3429000"/>
            <a:ext cx="7619394"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mỏ làm gì?</a:t>
            </a:r>
          </a:p>
        </p:txBody>
      </p:sp>
    </p:spTree>
    <p:extLst>
      <p:ext uri="{BB962C8B-B14F-4D97-AF65-F5344CB8AC3E}">
        <p14:creationId xmlns:p14="http://schemas.microsoft.com/office/powerpoint/2010/main" val="11159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3154"/>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276600"/>
            <a:ext cx="4419600" cy="3581400"/>
          </a:xfrm>
          <a:prstGeom prst="rect">
            <a:avLst/>
          </a:prstGeom>
        </p:spPr>
      </p:pic>
    </p:spTree>
    <p:extLst>
      <p:ext uri="{BB962C8B-B14F-4D97-AF65-F5344CB8AC3E}">
        <p14:creationId xmlns:p14="http://schemas.microsoft.com/office/powerpoint/2010/main" val="10426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533400" y="2667000"/>
            <a:ext cx="8404865"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a:t>
            </a:r>
            <a:r>
              <a:rPr lang="en-US" sz="3200" b="1" smtClean="0">
                <a:solidFill>
                  <a:srgbClr val="FFFF00"/>
                </a:solidFill>
                <a:latin typeface="Times New Roman" pitchFamily="18" charset="0"/>
                <a:cs typeface="Times New Roman" pitchFamily="18" charset="0"/>
              </a:rPr>
              <a:t>hàn </a:t>
            </a:r>
            <a:r>
              <a:rPr lang="en-US" sz="3200" b="1">
                <a:solidFill>
                  <a:srgbClr val="FFFF00"/>
                </a:solidFill>
                <a:latin typeface="Times New Roman" pitchFamily="18" charset="0"/>
                <a:cs typeface="Times New Roman" pitchFamily="18" charset="0"/>
              </a:rPr>
              <a:t>làm </a:t>
            </a:r>
            <a:r>
              <a:rPr lang="en-US" sz="3200" b="1" smtClean="0">
                <a:solidFill>
                  <a:srgbClr val="FFFF00"/>
                </a:solidFill>
                <a:latin typeface="Times New Roman" pitchFamily="18" charset="0"/>
                <a:cs typeface="Times New Roman" pitchFamily="18" charset="0"/>
              </a:rPr>
              <a:t>gì nhỉ?</a:t>
            </a:r>
            <a:endParaRPr lang="en-US" sz="32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206775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5800" y="3335215"/>
            <a:ext cx="4665785" cy="351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246"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08" y="3341078"/>
            <a:ext cx="4525108" cy="3499338"/>
          </a:xfrm>
          <a:prstGeom prst="rect">
            <a:avLst/>
          </a:prstGeom>
        </p:spPr>
      </p:pic>
    </p:spTree>
    <p:extLst>
      <p:ext uri="{BB962C8B-B14F-4D97-AF65-F5344CB8AC3E}">
        <p14:creationId xmlns:p14="http://schemas.microsoft.com/office/powerpoint/2010/main" val="1992836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ChauYeuCoChuCongNhan-VA-68286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027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7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smtClean="0">
                <a:solidFill>
                  <a:schemeClr val="tx2"/>
                </a:solidFill>
                <a:latin typeface="Times New Roman" pitchFamily="18" charset="0"/>
              </a:rPr>
              <a:t>B</a:t>
            </a:r>
            <a:r>
              <a:rPr lang="en-US" sz="4000" b="1" smtClean="0">
                <a:latin typeface="Times New Roman" pitchFamily="18" charset="0"/>
              </a:rPr>
              <a:t>é  chơi làm thợ mỏ</a:t>
            </a:r>
          </a:p>
          <a:p>
            <a:pPr algn="ctr" eaLnBrk="1" hangingPunct="1">
              <a:lnSpc>
                <a:spcPct val="90000"/>
              </a:lnSpc>
              <a:buFontTx/>
              <a:buNone/>
            </a:pPr>
            <a:r>
              <a:rPr lang="en-US" sz="4000" b="1" smtClean="0">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327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1778072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Kết quả hình ảnh cho mỏ th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an0032"/>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457200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842337"/>
            <a:ext cx="9144000" cy="1015663"/>
          </a:xfrm>
          <a:prstGeom prst="rect">
            <a:avLst/>
          </a:prstGeom>
        </p:spPr>
        <p:txBody>
          <a:bodyPr wrap="square">
            <a:spAutoFit/>
          </a:bodyPr>
          <a:lstStyle/>
          <a:p>
            <a:r>
              <a:rPr lang="en-US" sz="2000">
                <a:latin typeface="Times New Roman" pitchFamily="18" charset="0"/>
                <a:cs typeface="Times New Roman" pitchFamily="18" charset="0"/>
              </a:rPr>
              <a:t>- Cô khái quát: Nghề thợ mỏ là nghề khai thác than, các loại nguyên liệu trong lòng đất. Còn nghề thợ hàn là nghề gắn kết các nguyên liệu bằng sắt vào nhau để làm thành những cây cầu hay những đồ dùng được làm bằng sắt.</a:t>
            </a:r>
          </a:p>
        </p:txBody>
      </p:sp>
    </p:spTree>
    <p:extLst>
      <p:ext uri="{BB962C8B-B14F-4D97-AF65-F5344CB8AC3E}">
        <p14:creationId xmlns:p14="http://schemas.microsoft.com/office/powerpoint/2010/main" val="2696234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219200" y="1828800"/>
            <a:ext cx="6934200" cy="954107"/>
          </a:xfrm>
          <a:prstGeom prst="rect">
            <a:avLst/>
          </a:prstGeom>
        </p:spPr>
        <p:txBody>
          <a:bodyPr wrap="square">
            <a:spAutoFit/>
          </a:bodyPr>
          <a:lstStyle/>
          <a:p>
            <a:r>
              <a:rPr lang="en-US" sz="2800" b="1">
                <a:latin typeface="Times New Roman" pitchFamily="18" charset="0"/>
                <a:cs typeface="Times New Roman" pitchFamily="18" charset="0"/>
              </a:rPr>
              <a:t>+ Bạn nhỏ chơi đóng vai nghề gì để chữa bệnh cho mọi người nhỉ?</a:t>
            </a:r>
          </a:p>
        </p:txBody>
      </p:sp>
    </p:spTree>
    <p:extLst>
      <p:ext uri="{BB962C8B-B14F-4D97-AF65-F5344CB8AC3E}">
        <p14:creationId xmlns:p14="http://schemas.microsoft.com/office/powerpoint/2010/main" val="964144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smtClean="0">
                <a:latin typeface="Times New Roman" pitchFamily="18" charset="0"/>
              </a:rPr>
              <a:t>Bé chơi làm thầy thuốc</a:t>
            </a:r>
            <a:br>
              <a:rPr lang="en-US" sz="4000" b="1" smtClean="0">
                <a:latin typeface="Times New Roman" pitchFamily="18" charset="0"/>
              </a:rPr>
            </a:br>
            <a:r>
              <a:rPr lang="en-US" sz="4000" b="1" smtClean="0">
                <a:latin typeface="Times New Roman" pitchFamily="18" charset="0"/>
              </a:rPr>
              <a:t>Chữa bệnh cho mọi</a:t>
            </a:r>
            <a:r>
              <a:rPr lang="en-US" sz="5400" b="1" smtClean="0">
                <a:latin typeface="Times New Roman" pitchFamily="18" charset="0"/>
              </a:rPr>
              <a:t> </a:t>
            </a:r>
            <a:r>
              <a:rPr lang="en-US" sz="4000" b="1" smtClean="0">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3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1447800" y="1752600"/>
            <a:ext cx="5943600" cy="954107"/>
          </a:xfrm>
          <a:prstGeom prst="rect">
            <a:avLst/>
          </a:prstGeom>
        </p:spPr>
        <p:txBody>
          <a:bodyPr wrap="square">
            <a:spAutoFit/>
          </a:bodyPr>
          <a:lstStyle/>
          <a:p>
            <a:r>
              <a:rPr lang="en-US" sz="2800">
                <a:latin typeface="Times New Roman" pitchFamily="18" charset="0"/>
                <a:cs typeface="Times New Roman" pitchFamily="18" charset="0"/>
              </a:rPr>
              <a:t>- Nghề thầy thuốc còn được gọi là nghề gì nhỉ?</a:t>
            </a:r>
          </a:p>
        </p:txBody>
      </p:sp>
    </p:spTree>
    <p:extLst>
      <p:ext uri="{BB962C8B-B14F-4D97-AF65-F5344CB8AC3E}">
        <p14:creationId xmlns:p14="http://schemas.microsoft.com/office/powerpoint/2010/main" val="2950060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343400" cy="32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1" y="0"/>
            <a:ext cx="4794738"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4343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1" y="3200401"/>
            <a:ext cx="4794737" cy="3605212"/>
          </a:xfrm>
          <a:prstGeom prst="rect">
            <a:avLst/>
          </a:prstGeom>
        </p:spPr>
      </p:pic>
    </p:spTree>
    <p:extLst>
      <p:ext uri="{BB962C8B-B14F-4D97-AF65-F5344CB8AC3E}">
        <p14:creationId xmlns:p14="http://schemas.microsoft.com/office/powerpoint/2010/main" val="1977369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371600" y="1828800"/>
            <a:ext cx="6629400" cy="1077218"/>
          </a:xfrm>
          <a:prstGeom prst="rect">
            <a:avLst/>
          </a:prstGeom>
        </p:spPr>
        <p:txBody>
          <a:bodyPr wrap="square">
            <a:spAutoFit/>
          </a:bodyPr>
          <a:lstStyle/>
          <a:p>
            <a:r>
              <a:rPr lang="en-US" sz="3200">
                <a:latin typeface="Times New Roman" pitchFamily="18" charset="0"/>
                <a:cs typeface="Times New Roman" pitchFamily="18" charset="0"/>
              </a:rPr>
              <a:t>+ Khi chơi làm cô nuôi bạn làm công việc gì nhỉ?</a:t>
            </a:r>
          </a:p>
        </p:txBody>
      </p:sp>
    </p:spTree>
    <p:extLst>
      <p:ext uri="{BB962C8B-B14F-4D97-AF65-F5344CB8AC3E}">
        <p14:creationId xmlns:p14="http://schemas.microsoft.com/office/powerpoint/2010/main" val="3467578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smtClean="0"/>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371299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07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1752600"/>
            <a:ext cx="22860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200400" y="2133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685800" y="38862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44196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789325"/>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5867400" y="1905000"/>
            <a:ext cx="2667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1622425" y="220663"/>
            <a:ext cx="614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31752" name="Text Box 8"/>
          <p:cNvSpPr txBox="1">
            <a:spLocks noChangeArrowheads="1"/>
          </p:cNvSpPr>
          <p:nvPr/>
        </p:nvSpPr>
        <p:spPr bwMode="auto">
          <a:xfrm>
            <a:off x="1295400" y="381000"/>
            <a:ext cx="6934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FF0000"/>
                </a:solidFill>
                <a:latin typeface=".VnArialH" pitchFamily="34" charset="0"/>
              </a:rPr>
              <a:t>Bµi th¬: “BÐ lµm bao nhiªu nghÒ”</a:t>
            </a:r>
          </a:p>
          <a:p>
            <a:pPr algn="ctr" eaLnBrk="1" hangingPunct="1">
              <a:spcBef>
                <a:spcPct val="50000"/>
              </a:spcBef>
            </a:pPr>
            <a:r>
              <a:rPr lang="en-US" sz="3600" b="1">
                <a:solidFill>
                  <a:srgbClr val="FF0000"/>
                </a:solidFill>
                <a:latin typeface=".VnTime" pitchFamily="34" charset="0"/>
              </a:rPr>
              <a:t>S¸ng t¸c: </a:t>
            </a:r>
            <a:r>
              <a:rPr lang="en-US" sz="3600" b="1" smtClean="0">
                <a:solidFill>
                  <a:srgbClr val="FF0000"/>
                </a:solidFill>
                <a:latin typeface="Times New Roman" pitchFamily="18" charset="0"/>
                <a:cs typeface="Times New Roman" pitchFamily="18" charset="0"/>
              </a:rPr>
              <a:t>Yến Thảo</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10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914400" y="2274838"/>
            <a:ext cx="7162800" cy="1015663"/>
          </a:xfrm>
          <a:prstGeom prst="rect">
            <a:avLst/>
          </a:prstGeom>
        </p:spPr>
        <p:txBody>
          <a:bodyPr wrap="square">
            <a:spAutoFit/>
          </a:bodyPr>
          <a:lstStyle/>
          <a:p>
            <a:r>
              <a:rPr lang="fr-FR" sz="2000">
                <a:latin typeface="Times New Roman" pitchFamily="18" charset="0"/>
                <a:cs typeface="Times New Roman" pitchFamily="18" charset="0"/>
              </a:rPr>
              <a:t>- Cô khái quát: Khi bé được bố mẹ đón về bé lại trở thành con yêu bé nhỏ của bố mẹ. Ở nhà các con được bố mẹ đặt cho những cái tên đáng yêu đấy </a:t>
            </a:r>
            <a:r>
              <a:rPr lang="fr-FR"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p:txBody>
      </p:sp>
      <p:sp>
        <p:nvSpPr>
          <p:cNvPr id="6" name="Rectangle 5"/>
          <p:cNvSpPr/>
          <p:nvPr/>
        </p:nvSpPr>
        <p:spPr>
          <a:xfrm>
            <a:off x="914400" y="2362200"/>
            <a:ext cx="6858000" cy="1015663"/>
          </a:xfrm>
          <a:prstGeom prst="rect">
            <a:avLst/>
          </a:prstGeom>
        </p:spPr>
        <p:txBody>
          <a:bodyPr wrap="square">
            <a:spAutoFit/>
          </a:bodyPr>
          <a:lstStyle/>
          <a:p>
            <a:r>
              <a:rPr lang="fr-FR" sz="2000" smtClean="0">
                <a:latin typeface="Times New Roman" pitchFamily="18" charset="0"/>
                <a:cs typeface="Times New Roman" pitchFamily="18" charset="0"/>
              </a:rPr>
              <a:t>+ Bài thơ đã thể hiện bé có thể đóng vai vào rất nhiều nghề khác nhau. Để giúp ích cho xã hội thì con ước mơ sẽ làm nghề gì? Các con phải như thế nào?</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9968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220200" cy="6858000"/>
          </a:xfrm>
        </p:spPr>
      </p:pic>
      <p:sp>
        <p:nvSpPr>
          <p:cNvPr id="5" name="Rectangle 4"/>
          <p:cNvSpPr/>
          <p:nvPr/>
        </p:nvSpPr>
        <p:spPr>
          <a:xfrm>
            <a:off x="1295400" y="1905000"/>
            <a:ext cx="6858000" cy="1938992"/>
          </a:xfrm>
          <a:prstGeom prst="rect">
            <a:avLst/>
          </a:prstGeom>
        </p:spPr>
        <p:txBody>
          <a:bodyPr wrap="square">
            <a:spAutoFit/>
          </a:bodyPr>
          <a:lstStyle/>
          <a:p>
            <a:r>
              <a:rPr lang="fr-FR" sz="2400">
                <a:latin typeface="Times New Roman" pitchFamily="18" charset="0"/>
                <a:cs typeface="Times New Roman" pitchFamily="18" charset="0"/>
              </a:rPr>
              <a:t>=&gt; Giáo dục trẻ: Trong xã hội chúng ta có rất nhiều ngành nghề khác nhau và mỗi nghề đều mang lại những lợi ích riêng cho xã hội. Vì vậy chúng mình phải yêu thương, kính trọng và biết ơn những người lao động.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7483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0725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1 Tài liệu thi Tỉnh 16-19\nền th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482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828800" y="1371600"/>
            <a:ext cx="6248400" cy="584775"/>
          </a:xfrm>
          <a:prstGeom prst="rect">
            <a:avLst/>
          </a:prstGeom>
          <a:noFill/>
        </p:spPr>
        <p:txBody>
          <a:bodyPr wrap="square" rtlCol="0">
            <a:spAutoFit/>
          </a:bodyPr>
          <a:lstStyle/>
          <a:p>
            <a:r>
              <a:rPr lang="en-US" sz="3200" b="1" i="1" smtClean="0">
                <a:solidFill>
                  <a:srgbClr val="0070C0"/>
                </a:solidFill>
                <a:latin typeface="Times New Roman" pitchFamily="18" charset="0"/>
                <a:cs typeface="Times New Roman" pitchFamily="18" charset="0"/>
              </a:rPr>
              <a:t>Trò chơi: Đọc câu thơ qua tranh</a:t>
            </a:r>
            <a:endParaRPr lang="en-US" sz="3200" b="1" i="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478883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4 copy"/>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00400" y="1371600"/>
            <a:ext cx="274320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Untitled-1 copy"/>
          <p:cNvPicPr>
            <a:picLocks noChangeAspect="1" noChangeArrowheads="1"/>
          </p:cNvPicPr>
          <p:nvPr/>
        </p:nvPicPr>
        <p:blipFill>
          <a:blip r:embed="rId3">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5334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9"/>
          <p:cNvPicPr>
            <a:picLocks noChangeAspect="1" noChangeArrowheads="1"/>
          </p:cNvPicPr>
          <p:nvPr/>
        </p:nvPicPr>
        <p:blipFill>
          <a:blip r:embed="rId4"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3528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25"/>
          <p:cNvPicPr>
            <a:picLocks noChangeAspect="1" noChangeArrowheads="1"/>
          </p:cNvPicPr>
          <p:nvPr/>
        </p:nvPicPr>
        <p:blipFill>
          <a:blip r:embed="rId5">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381000" y="39624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2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1066800"/>
            <a:ext cx="19812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789325"/>
          <p:cNvPicPr>
            <a:picLocks noChangeAspect="1" noChangeArrowheads="1"/>
          </p:cNvPicPr>
          <p:nvPr/>
        </p:nvPicPr>
        <p:blipFill>
          <a:blip r:embed="rId7"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2200" y="4191000"/>
            <a:ext cx="2667000" cy="216535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9600"/>
            <a:ext cx="2971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624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2743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8" name="Group 18"/>
          <p:cNvGrpSpPr>
            <a:grpSpLocks/>
          </p:cNvGrpSpPr>
          <p:nvPr/>
        </p:nvGrpSpPr>
        <p:grpSpPr bwMode="auto">
          <a:xfrm>
            <a:off x="0" y="304800"/>
            <a:ext cx="2971800" cy="2971800"/>
            <a:chOff x="0" y="0"/>
            <a:chExt cx="2832" cy="2112"/>
          </a:xfrm>
        </p:grpSpPr>
        <p:sp>
          <p:nvSpPr>
            <p:cNvPr id="25619" name="Rectangle 19"/>
            <p:cNvSpPr>
              <a:spLocks noChangeArrowheads="1"/>
            </p:cNvSpPr>
            <p:nvPr/>
          </p:nvSpPr>
          <p:spPr bwMode="auto">
            <a:xfrm>
              <a:off x="0" y="0"/>
              <a:ext cx="2832" cy="211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1" name="Group 21"/>
          <p:cNvGrpSpPr>
            <a:grpSpLocks/>
          </p:cNvGrpSpPr>
          <p:nvPr/>
        </p:nvGrpSpPr>
        <p:grpSpPr bwMode="auto">
          <a:xfrm>
            <a:off x="3048000" y="1371600"/>
            <a:ext cx="2971800" cy="2971800"/>
            <a:chOff x="0" y="0"/>
            <a:chExt cx="2832" cy="2112"/>
          </a:xfrm>
        </p:grpSpPr>
        <p:sp>
          <p:nvSpPr>
            <p:cNvPr id="25622" name="Rectangle 22"/>
            <p:cNvSpPr>
              <a:spLocks noChangeArrowheads="1"/>
            </p:cNvSpPr>
            <p:nvPr/>
          </p:nvSpPr>
          <p:spPr bwMode="auto">
            <a:xfrm>
              <a:off x="0" y="0"/>
              <a:ext cx="2832" cy="2112"/>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66FF"/>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4" name="Group 24"/>
          <p:cNvGrpSpPr>
            <a:grpSpLocks/>
          </p:cNvGrpSpPr>
          <p:nvPr/>
        </p:nvGrpSpPr>
        <p:grpSpPr bwMode="auto">
          <a:xfrm>
            <a:off x="6172200" y="228600"/>
            <a:ext cx="2971800" cy="2971800"/>
            <a:chOff x="0" y="0"/>
            <a:chExt cx="2832" cy="2112"/>
          </a:xfrm>
        </p:grpSpPr>
        <p:sp>
          <p:nvSpPr>
            <p:cNvPr id="25625" name="Rectangle 25"/>
            <p:cNvSpPr>
              <a:spLocks noChangeArrowheads="1"/>
            </p:cNvSpPr>
            <p:nvPr/>
          </p:nvSpPr>
          <p:spPr bwMode="auto">
            <a:xfrm>
              <a:off x="0" y="0"/>
              <a:ext cx="2832" cy="211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66FF33"/>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7" name="Group 27"/>
          <p:cNvGrpSpPr>
            <a:grpSpLocks/>
          </p:cNvGrpSpPr>
          <p:nvPr/>
        </p:nvGrpSpPr>
        <p:grpSpPr bwMode="auto">
          <a:xfrm>
            <a:off x="5943600" y="3886200"/>
            <a:ext cx="2971800" cy="2971800"/>
            <a:chOff x="0" y="0"/>
            <a:chExt cx="2832" cy="2112"/>
          </a:xfrm>
        </p:grpSpPr>
        <p:sp>
          <p:nvSpPr>
            <p:cNvPr id="25628" name="Rectangle 28"/>
            <p:cNvSpPr>
              <a:spLocks noChangeArrowheads="1"/>
            </p:cNvSpPr>
            <p:nvPr/>
          </p:nvSpPr>
          <p:spPr bwMode="auto">
            <a:xfrm>
              <a:off x="0" y="0"/>
              <a:ext cx="2832" cy="2112"/>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9"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0099"/>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30" name="Group 30"/>
          <p:cNvGrpSpPr>
            <a:grpSpLocks/>
          </p:cNvGrpSpPr>
          <p:nvPr/>
        </p:nvGrpSpPr>
        <p:grpSpPr bwMode="auto">
          <a:xfrm>
            <a:off x="0" y="3733800"/>
            <a:ext cx="2895600" cy="3124200"/>
            <a:chOff x="0" y="0"/>
            <a:chExt cx="2832" cy="2112"/>
          </a:xfrm>
        </p:grpSpPr>
        <p:sp>
          <p:nvSpPr>
            <p:cNvPr id="25631" name="Rectangle 31"/>
            <p:cNvSpPr>
              <a:spLocks noChangeArrowheads="1"/>
            </p:cNvSpPr>
            <p:nvPr/>
          </p:nvSpPr>
          <p:spPr bwMode="auto">
            <a:xfrm>
              <a:off x="0" y="0"/>
              <a:ext cx="2832" cy="21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2"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r>
                <a:rPr lang="en-US" sz="2400">
                  <a:solidFill>
                    <a:schemeClr val="bg1"/>
                  </a:solidFill>
                </a:rPr>
                <a:t>1</a:t>
              </a:r>
              <a:endParaRPr lang="en-US" sz="2400">
                <a:solidFill>
                  <a:schemeClr val="bg1"/>
                </a:solidFill>
                <a:hlinkClick r:id="rId8" action="ppaction://hlinksldjump"/>
              </a:endParaRPr>
            </a:p>
          </p:txBody>
        </p:sp>
      </p:grpSp>
    </p:spTree>
    <p:extLst>
      <p:ext uri="{BB962C8B-B14F-4D97-AF65-F5344CB8AC3E}">
        <p14:creationId xmlns:p14="http://schemas.microsoft.com/office/powerpoint/2010/main" val="2445385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5618"/>
                                        </p:tgtEl>
                                      </p:cBhvr>
                                    </p:animEffect>
                                    <p:set>
                                      <p:cBhvr>
                                        <p:cTn id="7" dur="1" fill="hold">
                                          <p:stCondLst>
                                            <p:cond delay="499"/>
                                          </p:stCondLst>
                                        </p:cTn>
                                        <p:tgtEl>
                                          <p:spTgt spid="25618"/>
                                        </p:tgtEl>
                                        <p:attrNameLst>
                                          <p:attrName>style.visibility</p:attrName>
                                        </p:attrNameLst>
                                      </p:cBhvr>
                                      <p:to>
                                        <p:strVal val="hidden"/>
                                      </p:to>
                                    </p:set>
                                  </p:childTnLst>
                                </p:cTn>
                              </p:par>
                            </p:childTnLst>
                          </p:cTn>
                        </p:par>
                      </p:childTnLst>
                    </p:cTn>
                  </p:par>
                </p:childTnLst>
              </p:cTn>
              <p:nextCondLst>
                <p:cond evt="onClick" delay="0">
                  <p:tgtEl>
                    <p:spTgt spid="25618"/>
                  </p:tgtEl>
                </p:cond>
              </p:nextCondLst>
            </p:seq>
            <p:seq concurrent="1" nextAc="seek">
              <p:cTn id="8" restart="whenNotActive" fill="hold" evtFilter="cancelBubble" nodeType="interactiveSeq">
                <p:stCondLst>
                  <p:cond evt="onClick" delay="0">
                    <p:tgtEl>
                      <p:spTgt spid="256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25621"/>
                                        </p:tgtEl>
                                      </p:cBhvr>
                                    </p:animEffect>
                                    <p:set>
                                      <p:cBhvr>
                                        <p:cTn id="13" dur="1" fill="hold">
                                          <p:stCondLst>
                                            <p:cond delay="499"/>
                                          </p:stCondLst>
                                        </p:cTn>
                                        <p:tgtEl>
                                          <p:spTgt spid="25621"/>
                                        </p:tgtEl>
                                        <p:attrNameLst>
                                          <p:attrName>style.visibility</p:attrName>
                                        </p:attrNameLst>
                                      </p:cBhvr>
                                      <p:to>
                                        <p:strVal val="hidden"/>
                                      </p:to>
                                    </p:set>
                                  </p:childTnLst>
                                </p:cTn>
                              </p:par>
                            </p:childTnLst>
                          </p:cTn>
                        </p:par>
                      </p:childTnLst>
                    </p:cTn>
                  </p:par>
                </p:childTnLst>
              </p:cTn>
              <p:nextCondLst>
                <p:cond evt="onClick" delay="0">
                  <p:tgtEl>
                    <p:spTgt spid="25621"/>
                  </p:tgtEl>
                </p:cond>
              </p:nextCondLst>
            </p:seq>
            <p:seq concurrent="1" nextAc="seek">
              <p:cTn id="14" restart="whenNotActive" fill="hold" evtFilter="cancelBubble" nodeType="interactiveSeq">
                <p:stCondLst>
                  <p:cond evt="onClick" delay="0">
                    <p:tgtEl>
                      <p:spTgt spid="2562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25624"/>
                                        </p:tgtEl>
                                      </p:cBhvr>
                                    </p:animEffect>
                                    <p:set>
                                      <p:cBhvr>
                                        <p:cTn id="19" dur="1" fill="hold">
                                          <p:stCondLst>
                                            <p:cond delay="499"/>
                                          </p:stCondLst>
                                        </p:cTn>
                                        <p:tgtEl>
                                          <p:spTgt spid="25624"/>
                                        </p:tgtEl>
                                        <p:attrNameLst>
                                          <p:attrName>style.visibility</p:attrName>
                                        </p:attrNameLst>
                                      </p:cBhvr>
                                      <p:to>
                                        <p:strVal val="hidden"/>
                                      </p:to>
                                    </p:set>
                                  </p:childTnLst>
                                </p:cTn>
                              </p:par>
                            </p:childTnLst>
                          </p:cTn>
                        </p:par>
                      </p:childTnLst>
                    </p:cTn>
                  </p:par>
                </p:childTnLst>
              </p:cTn>
              <p:nextCondLst>
                <p:cond evt="onClick" delay="0">
                  <p:tgtEl>
                    <p:spTgt spid="25624"/>
                  </p:tgtEl>
                </p:cond>
              </p:nextCondLst>
            </p:seq>
            <p:seq concurrent="1" nextAc="seek">
              <p:cTn id="20" restart="whenNotActive" fill="hold" evtFilter="cancelBubble" nodeType="interactiveSeq">
                <p:stCondLst>
                  <p:cond evt="onClick" delay="0">
                    <p:tgtEl>
                      <p:spTgt spid="2562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25627"/>
                                        </p:tgtEl>
                                      </p:cBhvr>
                                    </p:animEffect>
                                    <p:set>
                                      <p:cBhvr>
                                        <p:cTn id="25" dur="1" fill="hold">
                                          <p:stCondLst>
                                            <p:cond delay="499"/>
                                          </p:stCondLst>
                                        </p:cTn>
                                        <p:tgtEl>
                                          <p:spTgt spid="25627"/>
                                        </p:tgtEl>
                                        <p:attrNameLst>
                                          <p:attrName>style.visibility</p:attrName>
                                        </p:attrNameLst>
                                      </p:cBhvr>
                                      <p:to>
                                        <p:strVal val="hidden"/>
                                      </p:to>
                                    </p:set>
                                  </p:childTnLst>
                                </p:cTn>
                              </p:par>
                            </p:childTnLst>
                          </p:cTn>
                        </p:par>
                      </p:childTnLst>
                    </p:cTn>
                  </p:par>
                </p:childTnLst>
              </p:cTn>
              <p:nextCondLst>
                <p:cond evt="onClick" delay="0">
                  <p:tgtEl>
                    <p:spTgt spid="25627"/>
                  </p:tgtEl>
                </p:cond>
              </p:nextCondLst>
            </p:seq>
            <p:seq concurrent="1" nextAc="seek">
              <p:cTn id="26" restart="whenNotActive" fill="hold" evtFilter="cancelBubble" nodeType="interactiveSeq">
                <p:stCondLst>
                  <p:cond evt="onClick" delay="0">
                    <p:tgtEl>
                      <p:spTgt spid="256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25630"/>
                                        </p:tgtEl>
                                      </p:cBhvr>
                                    </p:animEffect>
                                    <p:set>
                                      <p:cBhvr>
                                        <p:cTn id="31" dur="1" fill="hold">
                                          <p:stCondLst>
                                            <p:cond delay="499"/>
                                          </p:stCondLst>
                                        </p:cTn>
                                        <p:tgtEl>
                                          <p:spTgt spid="25630"/>
                                        </p:tgtEl>
                                        <p:attrNameLst>
                                          <p:attrName>style.visibility</p:attrName>
                                        </p:attrNameLst>
                                      </p:cBhvr>
                                      <p:to>
                                        <p:strVal val="hidden"/>
                                      </p:to>
                                    </p:set>
                                  </p:childTnLst>
                                </p:cTn>
                              </p:par>
                            </p:childTnLst>
                          </p:cTn>
                        </p:par>
                      </p:childTnLst>
                    </p:cTn>
                  </p:par>
                </p:childTnLst>
              </p:cTn>
              <p:nextCondLst>
                <p:cond evt="onClick" delay="0">
                  <p:tgtEl>
                    <p:spTgt spid="2563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smtClean="0"/>
          </a:p>
        </p:txBody>
      </p:sp>
      <p:sp>
        <p:nvSpPr>
          <p:cNvPr id="6147" name="Rectangle 3"/>
          <p:cNvSpPr>
            <a:spLocks noGrp="1" noChangeArrowheads="1"/>
          </p:cNvSpPr>
          <p:nvPr>
            <p:ph type="subTitle" idx="1"/>
          </p:nvPr>
        </p:nvSpPr>
        <p:spPr>
          <a:xfrm>
            <a:off x="1295400" y="5715000"/>
            <a:ext cx="6400800" cy="990600"/>
          </a:xfrm>
        </p:spPr>
        <p:txBody>
          <a:bodyPr>
            <a:normAutofit fontScale="92500" lnSpcReduction="20000"/>
          </a:bodyPr>
          <a:lstStyle/>
          <a:p>
            <a:pPr eaLnBrk="1" hangingPunct="1">
              <a:lnSpc>
                <a:spcPct val="80000"/>
              </a:lnSpc>
            </a:pPr>
            <a:r>
              <a:rPr lang="en-US" sz="4800" b="1" smtClean="0">
                <a:solidFill>
                  <a:schemeClr val="tx1">
                    <a:lumMod val="65000"/>
                    <a:lumOff val="35000"/>
                  </a:schemeClr>
                </a:solidFill>
                <a:latin typeface="Times New Roman" pitchFamily="18" charset="0"/>
              </a:rPr>
              <a:t>B</a:t>
            </a:r>
            <a:r>
              <a:rPr lang="en-US" sz="4000" b="1" smtClean="0">
                <a:solidFill>
                  <a:schemeClr val="tx1">
                    <a:lumMod val="65000"/>
                    <a:lumOff val="35000"/>
                  </a:schemeClr>
                </a:solidFill>
                <a:latin typeface="Times New Roman" pitchFamily="18" charset="0"/>
              </a:rPr>
              <a:t>é chơi làm thợ nề</a:t>
            </a:r>
          </a:p>
          <a:p>
            <a:pPr eaLnBrk="1" hangingPunct="1">
              <a:lnSpc>
                <a:spcPct val="80000"/>
              </a:lnSpc>
            </a:pPr>
            <a:r>
              <a:rPr lang="en-US" sz="4000" b="1" smtClean="0">
                <a:solidFill>
                  <a:schemeClr val="tx1">
                    <a:lumMod val="65000"/>
                    <a:lumOff val="35000"/>
                  </a:schemeClr>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152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78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smtClean="0">
                <a:solidFill>
                  <a:schemeClr val="tx2"/>
                </a:solidFill>
                <a:latin typeface="Times New Roman" pitchFamily="18" charset="0"/>
              </a:rPr>
              <a:t>B</a:t>
            </a:r>
            <a:r>
              <a:rPr lang="en-US" sz="4000" b="1" smtClean="0">
                <a:latin typeface="Times New Roman" pitchFamily="18" charset="0"/>
              </a:rPr>
              <a:t>é  chơi làm thợ mỏ</a:t>
            </a:r>
          </a:p>
          <a:p>
            <a:pPr algn="ctr" eaLnBrk="1" hangingPunct="1">
              <a:lnSpc>
                <a:spcPct val="90000"/>
              </a:lnSpc>
              <a:buFontTx/>
              <a:buNone/>
            </a:pPr>
            <a:r>
              <a:rPr lang="en-US" sz="4000" b="1" smtClean="0">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07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493488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smtClean="0">
                <a:latin typeface="Times New Roman" pitchFamily="18" charset="0"/>
              </a:rPr>
              <a:t>Bé chơi làm thầy thuốc</a:t>
            </a:r>
            <a:br>
              <a:rPr lang="en-US" sz="4000" b="1" smtClean="0">
                <a:latin typeface="Times New Roman" pitchFamily="18" charset="0"/>
              </a:rPr>
            </a:br>
            <a:r>
              <a:rPr lang="en-US" sz="4000" b="1" smtClean="0">
                <a:latin typeface="Times New Roman" pitchFamily="18" charset="0"/>
              </a:rPr>
              <a:t>Chữa bệnh cho mọi</a:t>
            </a:r>
            <a:r>
              <a:rPr lang="en-US" sz="5400" b="1" smtClean="0">
                <a:latin typeface="Times New Roman" pitchFamily="18" charset="0"/>
              </a:rPr>
              <a:t> </a:t>
            </a:r>
            <a:r>
              <a:rPr lang="en-US" sz="4000" b="1" smtClean="0">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smtClean="0"/>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176422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smtClean="0"/>
          </a:p>
        </p:txBody>
      </p:sp>
      <p:sp>
        <p:nvSpPr>
          <p:cNvPr id="11267" name="Rectangle 3"/>
          <p:cNvSpPr>
            <a:spLocks noGrp="1" noChangeArrowheads="1"/>
          </p:cNvSpPr>
          <p:nvPr>
            <p:ph type="body" idx="1"/>
          </p:nvPr>
        </p:nvSpPr>
        <p:spPr/>
        <p:txBody>
          <a:bodyPr/>
          <a:lstStyle/>
          <a:p>
            <a:pPr eaLnBrk="1" hangingPunct="1"/>
            <a:endParaRPr lang="vi-VN" smtClean="0"/>
          </a:p>
        </p:txBody>
      </p:sp>
      <p:pic>
        <p:nvPicPr>
          <p:cNvPr id="11268" name="Picture 4" descr="nen c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505200" y="60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2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124200"/>
            <a:ext cx="1981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789325"/>
          <p:cNvPicPr>
            <a:picLocks noChangeAspect="1" noChangeArrowheads="1"/>
          </p:cNvPicPr>
          <p:nvPr/>
        </p:nvPicPr>
        <p:blipFill>
          <a:blip r:embed="rId5">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400800" y="366713"/>
            <a:ext cx="2057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Untitled-1 copy"/>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609600"/>
            <a:ext cx="182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25"/>
          <p:cNvPicPr>
            <a:picLocks noChangeAspect="1" noChangeArrowheads="1"/>
          </p:cNvPicPr>
          <p:nvPr/>
        </p:nvPicPr>
        <p:blipFill>
          <a:blip r:embed="rId7">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1524000" y="2743200"/>
            <a:ext cx="22161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286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57200"/>
            <a:ext cx="2362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810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6670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971800"/>
            <a:ext cx="2514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19"/>
          <p:cNvSpPr>
            <a:spLocks noChangeArrowheads="1"/>
          </p:cNvSpPr>
          <p:nvPr/>
        </p:nvSpPr>
        <p:spPr bwMode="auto">
          <a:xfrm>
            <a:off x="2438400" y="5546725"/>
            <a:ext cx="512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Một ngày ở nhà trẻ</a:t>
            </a:r>
            <a:br>
              <a:rPr lang="en-US" sz="4000" b="1">
                <a:latin typeface="Times New Roman" pitchFamily="18" charset="0"/>
              </a:rPr>
            </a:br>
            <a:r>
              <a:rPr lang="en-US" sz="4000" b="1">
                <a:latin typeface="Times New Roman" pitchFamily="18" charset="0"/>
              </a:rPr>
              <a:t>Bé làm bao nhiêu nghề</a:t>
            </a:r>
          </a:p>
        </p:txBody>
      </p:sp>
    </p:spTree>
    <p:extLst>
      <p:ext uri="{BB962C8B-B14F-4D97-AF65-F5344CB8AC3E}">
        <p14:creationId xmlns:p14="http://schemas.microsoft.com/office/powerpoint/2010/main" val="35431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ppt_w</p:attrName>
                                        </p:attrNameLst>
                                      </p:cBhvr>
                                      <p:tavLst>
                                        <p:tav tm="0">
                                          <p:val>
                                            <p:fltVal val="0"/>
                                          </p:val>
                                        </p:tav>
                                        <p:tav tm="100000">
                                          <p:val>
                                            <p:strVal val="#ppt_w"/>
                                          </p:val>
                                        </p:tav>
                                      </p:tavLst>
                                    </p:anim>
                                    <p:anim calcmode="lin" valueType="num">
                                      <p:cBhvr>
                                        <p:cTn id="8" dur="1000" fill="hold"/>
                                        <p:tgtEl>
                                          <p:spTgt spid="71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83"/>
                                        </p:tgtEl>
                                        <p:attrNameLst>
                                          <p:attrName>style.visibility</p:attrName>
                                        </p:attrNameLst>
                                      </p:cBhvr>
                                      <p:to>
                                        <p:strVal val="visible"/>
                                      </p:to>
                                    </p:set>
                                    <p:anim calcmode="lin" valueType="num">
                                      <p:cBhvr>
                                        <p:cTn id="11" dur="1000" fill="hold"/>
                                        <p:tgtEl>
                                          <p:spTgt spid="7183"/>
                                        </p:tgtEl>
                                        <p:attrNameLst>
                                          <p:attrName>ppt_w</p:attrName>
                                        </p:attrNameLst>
                                      </p:cBhvr>
                                      <p:tavLst>
                                        <p:tav tm="0">
                                          <p:val>
                                            <p:fltVal val="0"/>
                                          </p:val>
                                        </p:tav>
                                        <p:tav tm="100000">
                                          <p:val>
                                            <p:strVal val="#ppt_w"/>
                                          </p:val>
                                        </p:tav>
                                      </p:tavLst>
                                    </p:anim>
                                    <p:anim calcmode="lin" valueType="num">
                                      <p:cBhvr>
                                        <p:cTn id="12" dur="1000" fill="hold"/>
                                        <p:tgtEl>
                                          <p:spTgt spid="718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184"/>
                                        </p:tgtEl>
                                        <p:attrNameLst>
                                          <p:attrName>style.visibility</p:attrName>
                                        </p:attrNameLst>
                                      </p:cBhvr>
                                      <p:to>
                                        <p:strVal val="visible"/>
                                      </p:to>
                                    </p:set>
                                    <p:anim calcmode="lin" valueType="num">
                                      <p:cBhvr>
                                        <p:cTn id="15" dur="1000" fill="hold"/>
                                        <p:tgtEl>
                                          <p:spTgt spid="7184"/>
                                        </p:tgtEl>
                                        <p:attrNameLst>
                                          <p:attrName>ppt_w</p:attrName>
                                        </p:attrNameLst>
                                      </p:cBhvr>
                                      <p:tavLst>
                                        <p:tav tm="0">
                                          <p:val>
                                            <p:fltVal val="0"/>
                                          </p:val>
                                        </p:tav>
                                        <p:tav tm="100000">
                                          <p:val>
                                            <p:strVal val="#ppt_w"/>
                                          </p:val>
                                        </p:tav>
                                      </p:tavLst>
                                    </p:anim>
                                    <p:anim calcmode="lin" valueType="num">
                                      <p:cBhvr>
                                        <p:cTn id="16" dur="1000" fill="hold"/>
                                        <p:tgtEl>
                                          <p:spTgt spid="718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186"/>
                                        </p:tgtEl>
                                        <p:attrNameLst>
                                          <p:attrName>style.visibility</p:attrName>
                                        </p:attrNameLst>
                                      </p:cBhvr>
                                      <p:to>
                                        <p:strVal val="visible"/>
                                      </p:to>
                                    </p:set>
                                    <p:anim calcmode="lin" valueType="num">
                                      <p:cBhvr>
                                        <p:cTn id="19" dur="1000" fill="hold"/>
                                        <p:tgtEl>
                                          <p:spTgt spid="7186"/>
                                        </p:tgtEl>
                                        <p:attrNameLst>
                                          <p:attrName>ppt_w</p:attrName>
                                        </p:attrNameLst>
                                      </p:cBhvr>
                                      <p:tavLst>
                                        <p:tav tm="0">
                                          <p:val>
                                            <p:fltVal val="0"/>
                                          </p:val>
                                        </p:tav>
                                        <p:tav tm="100000">
                                          <p:val>
                                            <p:strVal val="#ppt_w"/>
                                          </p:val>
                                        </p:tav>
                                      </p:tavLst>
                                    </p:anim>
                                    <p:anim calcmode="lin" valueType="num">
                                      <p:cBhvr>
                                        <p:cTn id="20" dur="1000" fill="hold"/>
                                        <p:tgtEl>
                                          <p:spTgt spid="718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185"/>
                                        </p:tgtEl>
                                        <p:attrNameLst>
                                          <p:attrName>style.visibility</p:attrName>
                                        </p:attrNameLst>
                                      </p:cBhvr>
                                      <p:to>
                                        <p:strVal val="visible"/>
                                      </p:to>
                                    </p:set>
                                    <p:anim calcmode="lin" valueType="num">
                                      <p:cBhvr>
                                        <p:cTn id="23" dur="1000" fill="hold"/>
                                        <p:tgtEl>
                                          <p:spTgt spid="7185"/>
                                        </p:tgtEl>
                                        <p:attrNameLst>
                                          <p:attrName>ppt_w</p:attrName>
                                        </p:attrNameLst>
                                      </p:cBhvr>
                                      <p:tavLst>
                                        <p:tav tm="0">
                                          <p:val>
                                            <p:fltVal val="0"/>
                                          </p:val>
                                        </p:tav>
                                        <p:tav tm="100000">
                                          <p:val>
                                            <p:strVal val="#ppt_w"/>
                                          </p:val>
                                        </p:tav>
                                      </p:tavLst>
                                    </p:anim>
                                    <p:anim calcmode="lin" valueType="num">
                                      <p:cBhvr>
                                        <p:cTn id="24" dur="1000" fill="hold"/>
                                        <p:tgtEl>
                                          <p:spTgt spid="718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2000" fill="hold"/>
                                        <p:tgtEl>
                                          <p:spTgt spid="7179"/>
                                        </p:tgtEl>
                                        <p:attrNameLst>
                                          <p:attrName>ppt_w</p:attrName>
                                        </p:attrNameLst>
                                      </p:cBhvr>
                                      <p:tavLst>
                                        <p:tav tm="0">
                                          <p:val>
                                            <p:fltVal val="0"/>
                                          </p:val>
                                        </p:tav>
                                        <p:tav tm="100000">
                                          <p:val>
                                            <p:strVal val="#ppt_w"/>
                                          </p:val>
                                        </p:tav>
                                      </p:tavLst>
                                    </p:anim>
                                    <p:anim calcmode="lin" valueType="num">
                                      <p:cBhvr>
                                        <p:cTn id="28" dur="2000" fill="hold"/>
                                        <p:tgtEl>
                                          <p:spTgt spid="717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p:cTn id="31" dur="2000" fill="hold"/>
                                        <p:tgtEl>
                                          <p:spTgt spid="7175"/>
                                        </p:tgtEl>
                                        <p:attrNameLst>
                                          <p:attrName>ppt_w</p:attrName>
                                        </p:attrNameLst>
                                      </p:cBhvr>
                                      <p:tavLst>
                                        <p:tav tm="0">
                                          <p:val>
                                            <p:fltVal val="0"/>
                                          </p:val>
                                        </p:tav>
                                        <p:tav tm="100000">
                                          <p:val>
                                            <p:strVal val="#ppt_w"/>
                                          </p:val>
                                        </p:tav>
                                      </p:tavLst>
                                    </p:anim>
                                    <p:anim calcmode="lin" valueType="num">
                                      <p:cBhvr>
                                        <p:cTn id="32" dur="2000" fill="hold"/>
                                        <p:tgtEl>
                                          <p:spTgt spid="717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178"/>
                                        </p:tgtEl>
                                        <p:attrNameLst>
                                          <p:attrName>style.visibility</p:attrName>
                                        </p:attrNameLst>
                                      </p:cBhvr>
                                      <p:to>
                                        <p:strVal val="visible"/>
                                      </p:to>
                                    </p:set>
                                    <p:anim calcmode="lin" valueType="num">
                                      <p:cBhvr>
                                        <p:cTn id="35" dur="2000" fill="hold"/>
                                        <p:tgtEl>
                                          <p:spTgt spid="7178"/>
                                        </p:tgtEl>
                                        <p:attrNameLst>
                                          <p:attrName>ppt_w</p:attrName>
                                        </p:attrNameLst>
                                      </p:cBhvr>
                                      <p:tavLst>
                                        <p:tav tm="0">
                                          <p:val>
                                            <p:fltVal val="0"/>
                                          </p:val>
                                        </p:tav>
                                        <p:tav tm="100000">
                                          <p:val>
                                            <p:strVal val="#ppt_w"/>
                                          </p:val>
                                        </p:tav>
                                      </p:tavLst>
                                    </p:anim>
                                    <p:anim calcmode="lin" valueType="num">
                                      <p:cBhvr>
                                        <p:cTn id="36" dur="2000" fill="hold"/>
                                        <p:tgtEl>
                                          <p:spTgt spid="717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182"/>
                                        </p:tgtEl>
                                        <p:attrNameLst>
                                          <p:attrName>style.visibility</p:attrName>
                                        </p:attrNameLst>
                                      </p:cBhvr>
                                      <p:to>
                                        <p:strVal val="visible"/>
                                      </p:to>
                                    </p:set>
                                    <p:anim calcmode="lin" valueType="num">
                                      <p:cBhvr>
                                        <p:cTn id="39" dur="2000" fill="hold"/>
                                        <p:tgtEl>
                                          <p:spTgt spid="7182"/>
                                        </p:tgtEl>
                                        <p:attrNameLst>
                                          <p:attrName>ppt_w</p:attrName>
                                        </p:attrNameLst>
                                      </p:cBhvr>
                                      <p:tavLst>
                                        <p:tav tm="0">
                                          <p:val>
                                            <p:fltVal val="0"/>
                                          </p:val>
                                        </p:tav>
                                        <p:tav tm="100000">
                                          <p:val>
                                            <p:strVal val="#ppt_w"/>
                                          </p:val>
                                        </p:tav>
                                      </p:tavLst>
                                    </p:anim>
                                    <p:anim calcmode="lin" valueType="num">
                                      <p:cBhvr>
                                        <p:cTn id="40" dur="2000" fill="hold"/>
                                        <p:tgtEl>
                                          <p:spTgt spid="718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p:cTn id="43" dur="2000" fill="hold"/>
                                        <p:tgtEl>
                                          <p:spTgt spid="7176"/>
                                        </p:tgtEl>
                                        <p:attrNameLst>
                                          <p:attrName>ppt_w</p:attrName>
                                        </p:attrNameLst>
                                      </p:cBhvr>
                                      <p:tavLst>
                                        <p:tav tm="0">
                                          <p:val>
                                            <p:fltVal val="0"/>
                                          </p:val>
                                        </p:tav>
                                        <p:tav tm="100000">
                                          <p:val>
                                            <p:strVal val="#ppt_w"/>
                                          </p:val>
                                        </p:tav>
                                      </p:tavLst>
                                    </p:anim>
                                    <p:anim calcmode="lin" valueType="num">
                                      <p:cBhvr>
                                        <p:cTn id="44" dur="2000" fill="hold"/>
                                        <p:tgtEl>
                                          <p:spTgt spid="7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506</Words>
  <Application>Microsoft Office PowerPoint</Application>
  <PresentationFormat>On-screen Show (4:3)</PresentationFormat>
  <Paragraphs>43</Paragraphs>
  <Slides>35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.VnArialH</vt: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Binh Minh</cp:lastModifiedBy>
  <cp:revision>12</cp:revision>
  <dcterms:created xsi:type="dcterms:W3CDTF">2021-11-26T11:59:41Z</dcterms:created>
  <dcterms:modified xsi:type="dcterms:W3CDTF">2025-04-21T13:10:45Z</dcterms:modified>
</cp:coreProperties>
</file>