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1" r:id="rId2"/>
    <p:sldId id="266" r:id="rId3"/>
    <p:sldId id="305" r:id="rId4"/>
    <p:sldId id="303" r:id="rId5"/>
    <p:sldId id="302" r:id="rId6"/>
    <p:sldId id="306" r:id="rId7"/>
    <p:sldId id="264" r:id="rId8"/>
    <p:sldId id="261" r:id="rId9"/>
    <p:sldId id="291" r:id="rId10"/>
    <p:sldId id="283" r:id="rId11"/>
    <p:sldId id="293" r:id="rId12"/>
    <p:sldId id="294" r:id="rId13"/>
    <p:sldId id="295" r:id="rId14"/>
    <p:sldId id="296" r:id="rId15"/>
    <p:sldId id="297" r:id="rId16"/>
    <p:sldId id="290" r:id="rId17"/>
    <p:sldId id="287" r:id="rId18"/>
    <p:sldId id="288" r:id="rId19"/>
    <p:sldId id="299" r:id="rId20"/>
    <p:sldId id="298" r:id="rId21"/>
    <p:sldId id="286" r:id="rId22"/>
    <p:sldId id="289" r:id="rId23"/>
    <p:sldId id="274" r:id="rId24"/>
    <p:sldId id="284" r:id="rId25"/>
    <p:sldId id="292" r:id="rId26"/>
    <p:sldId id="30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0601-A984-488C-AF52-AB5A46661A25}" type="datetimeFigureOut">
              <a:rPr lang="vi-VN" smtClean="0"/>
              <a:t>28/11/2023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F4267-67D0-4A71-9291-F347AC1E39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1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F4267-67D0-4A71-9291-F347AC1E394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66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B7A75-E037-4C32-A8EA-8EA8D8A29756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8421-9AD8-4F83-97AF-02C99EB0C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052" name="Picture 5" descr="Khung ảnh màu sắc hoạt hình độc đáo với ông mặt trờ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12"/>
          <p:cNvSpPr>
            <a:spLocks noChangeArrowheads="1" noChangeShapeType="1" noTextEdit="1"/>
          </p:cNvSpPr>
          <p:nvPr/>
        </p:nvSpPr>
        <p:spPr bwMode="auto">
          <a:xfrm>
            <a:off x="3581400" y="762000"/>
            <a:ext cx="5105400" cy="10668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13" name="WordArt 13"/>
          <p:cNvSpPr>
            <a:spLocks noChangeArrowheads="1" noChangeShapeType="1" noTextEdit="1"/>
          </p:cNvSpPr>
          <p:nvPr/>
        </p:nvSpPr>
        <p:spPr bwMode="auto">
          <a:xfrm>
            <a:off x="3276600" y="990600"/>
            <a:ext cx="5334000" cy="108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 ĐÌNH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Nhánh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: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 DÙNG TRONG GIA ĐÌNH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4038600" y="2667000"/>
            <a:ext cx="6554788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HOẠT ĐỘNG CHUNG:</a:t>
            </a:r>
          </a:p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</a:rPr>
              <a:t>LÀM QUEN CHỮ CÁI </a:t>
            </a:r>
          </a:p>
          <a:p>
            <a:r>
              <a:rPr lang="en-US" sz="11500" b="1" dirty="0" smtClean="0">
                <a:solidFill>
                  <a:srgbClr val="FF0066"/>
                </a:solidFill>
                <a:latin typeface="Times New Roman" pitchFamily="18" charset="0"/>
              </a:rPr>
              <a:t>  </a:t>
            </a:r>
            <a:r>
              <a:rPr lang="en-US" sz="11500" b="1" dirty="0" smtClean="0">
                <a:solidFill>
                  <a:srgbClr val="FF0066"/>
                </a:solidFill>
                <a:latin typeface=".VnAvant" pitchFamily="34" charset="0"/>
              </a:rPr>
              <a:t>e</a:t>
            </a:r>
            <a:r>
              <a:rPr lang="en-US" sz="11500" b="1" dirty="0" smtClean="0">
                <a:solidFill>
                  <a:srgbClr val="FF0066"/>
                </a:solidFill>
                <a:latin typeface="Times New Roman" pitchFamily="18" charset="0"/>
              </a:rPr>
              <a:t>,</a:t>
            </a:r>
            <a:r>
              <a:rPr lang="en-US" sz="11500" b="1" dirty="0" smtClean="0">
                <a:solidFill>
                  <a:srgbClr val="FF0066"/>
                </a:solidFill>
                <a:latin typeface=".VnAvant" pitchFamily="34" charset="0"/>
              </a:rPr>
              <a:t>ª</a:t>
            </a:r>
            <a:endParaRPr lang="en-US" sz="11500" b="1" dirty="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3124200" y="4648200"/>
            <a:ext cx="5638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i="1" dirty="0" smtClean="0">
              <a:solidFill>
                <a:srgbClr val="FF33CC"/>
              </a:solidFill>
              <a:latin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FF33CC"/>
                </a:solidFill>
                <a:latin typeface="Times New Roman" pitchFamily="18" charset="0"/>
              </a:rPr>
              <a:t>GV</a:t>
            </a:r>
            <a:r>
              <a:rPr lang="en-US" sz="3200" b="1" i="1" dirty="0">
                <a:solidFill>
                  <a:srgbClr val="FF33CC"/>
                </a:solidFill>
                <a:latin typeface="Times New Roman" pitchFamily="18" charset="0"/>
              </a:rPr>
              <a:t>: Nguyễn </a:t>
            </a:r>
            <a:r>
              <a:rPr lang="en-US" sz="3200" b="1" i="1">
                <a:solidFill>
                  <a:srgbClr val="FF33CC"/>
                </a:solidFill>
                <a:latin typeface="Times New Roman" pitchFamily="18" charset="0"/>
              </a:rPr>
              <a:t>Thị </a:t>
            </a:r>
            <a:r>
              <a:rPr lang="en-US" sz="3200" b="1" i="1" smtClean="0">
                <a:solidFill>
                  <a:srgbClr val="FF33CC"/>
                </a:solidFill>
                <a:latin typeface="Times New Roman" pitchFamily="18" charset="0"/>
              </a:rPr>
              <a:t>Sáng</a:t>
            </a:r>
            <a:endParaRPr lang="en-US" sz="3200" b="1" i="1" dirty="0">
              <a:solidFill>
                <a:srgbClr val="FF33CC"/>
              </a:solidFill>
              <a:latin typeface="Times New Roman" pitchFamily="18" charset="0"/>
            </a:endParaRPr>
          </a:p>
        </p:txBody>
      </p:sp>
      <p:pic>
        <p:nvPicPr>
          <p:cNvPr id="2" name="Cả Nhà Thương Nhau  Ba Thương Con Vì Con Giống Mẹ  Candy Ngọc Hà 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762000"/>
            <a:ext cx="904711" cy="90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9101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- Nấc thang trí tuệ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 - Thi xem ai nhanh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219200"/>
            <a:ext cx="42600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</a:rPr>
              <a:t>Trò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chơi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912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5108575"/>
            <a:ext cx="28472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xe ®¹p</a:t>
            </a:r>
          </a:p>
        </p:txBody>
      </p:sp>
    </p:spTree>
    <p:extLst>
      <p:ext uri="{BB962C8B-B14F-4D97-AF65-F5344CB8AC3E}">
        <p14:creationId xmlns:p14="http://schemas.microsoft.com/office/powerpoint/2010/main" val="322911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1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1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Ấm chÐn trµ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7560" y="4526340"/>
            <a:ext cx="38411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8000" b="1" dirty="0">
                <a:solidFill>
                  <a:srgbClr val="FF0000"/>
                </a:solidFill>
                <a:latin typeface=".VnAvant"/>
              </a:rPr>
              <a:t>Õ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p ga</a:t>
            </a:r>
          </a:p>
        </p:txBody>
      </p:sp>
    </p:spTree>
    <p:extLst>
      <p:ext uri="{BB962C8B-B14F-4D97-AF65-F5344CB8AC3E}">
        <p14:creationId xmlns:p14="http://schemas.microsoft.com/office/powerpoint/2010/main" val="2994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5105400"/>
            <a:ext cx="46730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Nå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i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¬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m ®i</a:t>
            </a:r>
            <a:r>
              <a:rPr lang="en-US" sz="5400" b="1" dirty="0" smtClean="0">
                <a:solidFill>
                  <a:srgbClr val="FF0000"/>
                </a:solidFill>
                <a:latin typeface=".VnAvant"/>
              </a:rPr>
              <a:t>Ö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79119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0000"/>
                </a:solidFill>
              </a:rPr>
              <a:t>Xe</a:t>
            </a:r>
            <a:r>
              <a:rPr lang="vi-VN" dirty="0" smtClean="0"/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4800" b="1" dirty="0" smtClean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4800" b="1" dirty="0">
                <a:solidFill>
                  <a:srgbClr val="FF0000"/>
                </a:solidFill>
                <a:latin typeface=".VnAvant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.VnAvant"/>
              </a:rPr>
              <a:t>®iÖn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2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057400"/>
            <a:ext cx="2722418" cy="1676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26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5562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4876800"/>
            <a:ext cx="24368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x... ®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¹p</a:t>
            </a:r>
          </a:p>
        </p:txBody>
      </p:sp>
    </p:spTree>
    <p:extLst>
      <p:ext uri="{BB962C8B-B14F-4D97-AF65-F5344CB8AC3E}">
        <p14:creationId xmlns:p14="http://schemas.microsoft.com/office/powerpoint/2010/main" val="325575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791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4918502"/>
            <a:ext cx="30716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X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®¹p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4876800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  <a:endParaRPr lang="vi-VN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410200"/>
            <a:ext cx="601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Nồi cơm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đi...n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8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533400"/>
            <a:ext cx="9144000" cy="73914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sz="54200" b="1" dirty="0" smtClean="0">
                <a:solidFill>
                  <a:srgbClr val="00B050"/>
                </a:solidFill>
                <a:latin typeface=".VnAvant" pitchFamily="34" charset="0"/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5410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Nồi cơm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đi  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5257800" y="5410200"/>
            <a:ext cx="579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"/>
              </a:rPr>
              <a:t>Ö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45634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1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0449" y="5334276"/>
            <a:ext cx="5418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Ấm </a:t>
            </a:r>
            <a:r>
              <a:rPr lang="en-US" sz="66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ch...n </a:t>
            </a:r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trµ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26" y="247333"/>
            <a:ext cx="7010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187" y="5369004"/>
            <a:ext cx="5181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Ấm </a:t>
            </a:r>
            <a:r>
              <a:rPr lang="en-US" sz="6600" b="1" dirty="0" smtClean="0">
                <a:solidFill>
                  <a:srgbClr val="FF0000"/>
                </a:solidFill>
                <a:latin typeface=".VnAvant"/>
                <a:sym typeface="Vni 01 LinotypeZapfino one"/>
              </a:rPr>
              <a:t>ch  n </a:t>
            </a:r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trµ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319" y="5369004"/>
            <a:ext cx="7264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/>
                <a:sym typeface="Vni 01 LinotypeZapfino one"/>
              </a:rPr>
              <a:t>Ð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11646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bếp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33400"/>
            <a:ext cx="6858000" cy="327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4343400"/>
            <a:ext cx="42098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b…p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ga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ảnh bếp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1999"/>
            <a:ext cx="6400800" cy="33644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4126441"/>
            <a:ext cx="40222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B  p ga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162723"/>
            <a:ext cx="45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.VnAvant"/>
              </a:rPr>
              <a:t>Õ</a:t>
            </a:r>
            <a:r>
              <a:rPr lang="en-US" sz="9600" b="1" dirty="0" smtClean="0">
                <a:solidFill>
                  <a:srgbClr val="FF0000"/>
                </a:solidFill>
                <a:latin typeface=".VnAvant"/>
              </a:rPr>
              <a:t> 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243"/>
            <a:ext cx="6858000" cy="495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Xe Đạp Điện Nhập Khẩu Chính Hãng Chất Lượng Cao - Uy Tín Hàng Đầu 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2438400" y="5638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5400" b="1" dirty="0" smtClean="0">
                <a:solidFill>
                  <a:srgbClr val="FF0000"/>
                </a:solidFill>
              </a:rPr>
              <a:t>X...</a:t>
            </a:r>
            <a:r>
              <a:rPr lang="vi-VN" dirty="0" smtClean="0">
                <a:solidFill>
                  <a:prstClr val="black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4800" b="1" dirty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4800" b="1" dirty="0">
                <a:solidFill>
                  <a:srgbClr val="FF0000"/>
                </a:solidFill>
                <a:latin typeface=".VnAvant"/>
              </a:rPr>
              <a:t> ®</a:t>
            </a:r>
            <a:r>
              <a:rPr lang="vi-VN" sz="4800" b="1" dirty="0" smtClean="0">
                <a:solidFill>
                  <a:srgbClr val="FF0000"/>
                </a:solidFill>
                <a:latin typeface=".VnAvant"/>
              </a:rPr>
              <a:t>i...n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762000"/>
            <a:ext cx="64008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1587" y="5181600"/>
            <a:ext cx="43284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6000" b="1" dirty="0" smtClean="0">
                <a:solidFill>
                  <a:srgbClr val="FF0000"/>
                </a:solidFill>
              </a:rPr>
              <a:t>X  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5400" b="1" dirty="0">
                <a:solidFill>
                  <a:srgbClr val="FF0000"/>
                </a:solidFill>
                <a:latin typeface=".VnAvant"/>
              </a:rPr>
              <a:t>¹p</a:t>
            </a:r>
            <a:r>
              <a:rPr lang="vi-VN" sz="5400" b="1" dirty="0">
                <a:solidFill>
                  <a:srgbClr val="FF0000"/>
                </a:solidFill>
                <a:latin typeface=".VnAvant"/>
              </a:rPr>
              <a:t> ®</a:t>
            </a:r>
            <a:r>
              <a:rPr lang="vi-VN" sz="5400" b="1" dirty="0" smtClean="0">
                <a:solidFill>
                  <a:srgbClr val="FF0000"/>
                </a:solidFill>
                <a:latin typeface=".VnAvant"/>
              </a:rPr>
              <a:t>i  n</a:t>
            </a:r>
            <a:endParaRPr lang="vi-VN" sz="5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8413" y="5156537"/>
            <a:ext cx="6767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2578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/>
              </a:rPr>
              <a:t>Ö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230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3276600"/>
            <a:ext cx="784860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/>
            </a:endParaRPr>
          </a:p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mÑ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yªu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/>
              </a:rPr>
              <a:t>bÐ</a:t>
            </a:r>
            <a:endParaRPr lang="en-US" sz="8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/>
            </a:endParaRPr>
          </a:p>
        </p:txBody>
      </p:sp>
      <p:pic>
        <p:nvPicPr>
          <p:cNvPr id="40962" name="Picture 2" descr="Kết quả hình ảnh cho hình ảnh mẹ và bé gá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24611"/>
            <a:ext cx="7772400" cy="4741122"/>
          </a:xfrm>
          <a:prstGeom prst="rect">
            <a:avLst/>
          </a:prstGeom>
          <a:noFill/>
        </p:spPr>
      </p:pic>
      <p:pic>
        <p:nvPicPr>
          <p:cNvPr id="3" name="[Karaoke HD] Cho Con - Nhạc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-867192"/>
            <a:ext cx="4256293" cy="7725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9600" b="1" dirty="0" smtClean="0">
                <a:solidFill>
                  <a:srgbClr val="00B050"/>
                </a:solidFill>
                <a:latin typeface=".VnAvant" pitchFamily="34" charset="0"/>
              </a:rPr>
              <a:t>c</a:t>
            </a:r>
            <a:endParaRPr lang="vi-VN" sz="49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-4343400"/>
            <a:ext cx="2819400" cy="1634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5700" dirty="0" smtClean="0">
                <a:solidFill>
                  <a:srgbClr val="00B050"/>
                </a:solidFill>
              </a:rPr>
              <a:t>-</a:t>
            </a:r>
            <a:r>
              <a:rPr lang="vi-VN" sz="19900" b="1" dirty="0" smtClean="0">
                <a:solidFill>
                  <a:srgbClr val="FF0000"/>
                </a:solidFill>
              </a:rPr>
              <a:t>_</a:t>
            </a:r>
            <a:endParaRPr lang="vi-VN" sz="19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295400"/>
            <a:ext cx="1604927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 b="1" dirty="0" smtClean="0">
                <a:solidFill>
                  <a:srgbClr val="FF0000"/>
                </a:solidFill>
              </a:rPr>
              <a:t>E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27" y="-249052"/>
            <a:ext cx="457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80639"/>
            <a:ext cx="15621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7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85800"/>
            <a:ext cx="2895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/>
              </a:rPr>
              <a:t>ª</a:t>
            </a:r>
            <a:endParaRPr lang="vi-VN" sz="3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-4377884"/>
            <a:ext cx="4038600" cy="1328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5700" dirty="0" smtClean="0">
                <a:solidFill>
                  <a:srgbClr val="FF0000"/>
                </a:solidFill>
              </a:rPr>
              <a:t>-</a:t>
            </a:r>
            <a:endParaRPr lang="vi-VN" sz="85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-914400"/>
            <a:ext cx="44958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vi-VN" sz="49600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609600"/>
            <a:ext cx="3124200" cy="990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6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685800" y="1143000"/>
            <a:ext cx="1524000" cy="212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  <a:cs typeface="Arial"/>
              </a:rPr>
              <a:t>£</a:t>
            </a:r>
            <a:endParaRPr lang="en-US" sz="7200" b="1" kern="10" dirty="0">
              <a:ln w="9525">
                <a:noFill/>
                <a:round/>
                <a:headEnd/>
                <a:tailEnd/>
              </a:ln>
              <a:solidFill>
                <a:srgbClr val="CC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-609600"/>
            <a:ext cx="5591175" cy="63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07486"/>
            <a:ext cx="17526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400" b="1" dirty="0" smtClean="0">
                <a:solidFill>
                  <a:srgbClr val="00B05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300915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e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77" y="990600"/>
            <a:ext cx="22098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1430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 Luyện </a:t>
            </a:r>
            <a:r>
              <a:rPr lang="en-US" sz="9600" b="1" dirty="0">
                <a:solidFill>
                  <a:srgbClr val="FF0000"/>
                </a:solidFill>
              </a:rPr>
              <a:t>tập </a:t>
            </a:r>
            <a:endParaRPr lang="en-US" sz="9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7636" y="3020291"/>
            <a:ext cx="65231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Lấy chữ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theo yêu cầu của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cô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- Kết bạn</a:t>
            </a:r>
          </a:p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- Luyện tập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theo tranh lô tô</a:t>
            </a:r>
            <a:endParaRPr lang="vi-VN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143</Words>
  <Application>Microsoft Office PowerPoint</Application>
  <PresentationFormat>On-screen Show (4:3)</PresentationFormat>
  <Paragraphs>48</Paragraphs>
  <Slides>27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80</cp:revision>
  <dcterms:created xsi:type="dcterms:W3CDTF">2019-10-27T21:56:53Z</dcterms:created>
  <dcterms:modified xsi:type="dcterms:W3CDTF">2023-11-28T07:48:01Z</dcterms:modified>
</cp:coreProperties>
</file>